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279" r:id="rId3"/>
    <p:sldId id="280" r:id="rId4"/>
    <p:sldId id="262" r:id="rId5"/>
    <p:sldId id="263" r:id="rId6"/>
    <p:sldId id="261" r:id="rId7"/>
    <p:sldId id="264" r:id="rId8"/>
    <p:sldId id="265" r:id="rId9"/>
    <p:sldId id="266" r:id="rId10"/>
    <p:sldId id="267" r:id="rId11"/>
    <p:sldId id="268" r:id="rId12"/>
    <p:sldId id="269" r:id="rId13"/>
    <p:sldId id="282" r:id="rId14"/>
    <p:sldId id="284" r:id="rId15"/>
    <p:sldId id="270" r:id="rId16"/>
    <p:sldId id="271" r:id="rId17"/>
    <p:sldId id="277" r:id="rId18"/>
    <p:sldId id="257" r:id="rId19"/>
    <p:sldId id="274" r:id="rId20"/>
    <p:sldId id="273" r:id="rId21"/>
    <p:sldId id="275" r:id="rId22"/>
    <p:sldId id="276" r:id="rId23"/>
    <p:sldId id="278" r:id="rId24"/>
    <p:sldId id="283" r:id="rId25"/>
    <p:sldId id="28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06"/>
  </p:normalViewPr>
  <p:slideViewPr>
    <p:cSldViewPr snapToGrid="0" snapToObjects="1">
      <p:cViewPr varScale="1">
        <p:scale>
          <a:sx n="133" d="100"/>
          <a:sy n="133" d="100"/>
        </p:scale>
        <p:origin x="224" y="5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21421B-D87C-DD47-85AF-E0D026A4AD96}" type="datetimeFigureOut">
              <a:rPr lang="en-GB" smtClean="0"/>
              <a:t>30/10/2017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C3B405-5308-D44F-BF65-50105B636C37}" type="slidenum">
              <a:rPr lang="en-GB" smtClean="0"/>
              <a:t>‹#›</a:t>
            </a:fld>
            <a:endParaRPr lang="en-GB"/>
          </a:p>
        </p:txBody>
      </p:sp>
    </p:spTree>
    <p:extLst>
      <p:ext uri="{BB962C8B-B14F-4D97-AF65-F5344CB8AC3E}">
        <p14:creationId xmlns:p14="http://schemas.microsoft.com/office/powerpoint/2010/main" val="52211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tLang="en-US">
              <a:ea typeface="MS PGothic" charset="-128"/>
            </a:endParaRPr>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5492BD83-E251-AA4F-AF9C-65A019BA1D75}" type="slidenum">
              <a:rPr lang="en-US" altLang="en-US"/>
              <a:pPr>
                <a:spcBef>
                  <a:spcPct val="0"/>
                </a:spcBef>
              </a:pPr>
              <a:t>1</a:t>
            </a:fld>
            <a:endParaRPr lang="en-US" altLang="en-US"/>
          </a:p>
        </p:txBody>
      </p:sp>
    </p:spTree>
    <p:extLst>
      <p:ext uri="{BB962C8B-B14F-4D97-AF65-F5344CB8AC3E}">
        <p14:creationId xmlns:p14="http://schemas.microsoft.com/office/powerpoint/2010/main" val="485428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is self explanatory</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10</a:t>
            </a:fld>
            <a:endParaRPr lang="en-GB"/>
          </a:p>
        </p:txBody>
      </p:sp>
    </p:spTree>
    <p:extLst>
      <p:ext uri="{BB962C8B-B14F-4D97-AF65-F5344CB8AC3E}">
        <p14:creationId xmlns:p14="http://schemas.microsoft.com/office/powerpoint/2010/main" val="15744040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is self explanatory</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11</a:t>
            </a:fld>
            <a:endParaRPr lang="en-GB"/>
          </a:p>
        </p:txBody>
      </p:sp>
    </p:spTree>
    <p:extLst>
      <p:ext uri="{BB962C8B-B14F-4D97-AF65-F5344CB8AC3E}">
        <p14:creationId xmlns:p14="http://schemas.microsoft.com/office/powerpoint/2010/main" val="6202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is a reminder that national legislation and procedures take precedence,</a:t>
            </a:r>
            <a:r>
              <a:rPr lang="en-GB" baseline="0" dirty="0" smtClean="0"/>
              <a:t> and gives the delegates some other COE references to assist them in the absence of national documents.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12</a:t>
            </a:fld>
            <a:endParaRPr lang="en-GB"/>
          </a:p>
        </p:txBody>
      </p:sp>
    </p:spTree>
    <p:extLst>
      <p:ext uri="{BB962C8B-B14F-4D97-AF65-F5344CB8AC3E}">
        <p14:creationId xmlns:p14="http://schemas.microsoft.com/office/powerpoint/2010/main" val="1863492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delegates should be reminded that the COE documents</a:t>
            </a:r>
            <a:r>
              <a:rPr lang="en-GB" baseline="0" dirty="0" smtClean="0"/>
              <a:t> are freely available via the Octopus community and be encouraged to obtain them.</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13</a:t>
            </a:fld>
            <a:endParaRPr lang="en-GB"/>
          </a:p>
        </p:txBody>
      </p:sp>
    </p:spTree>
    <p:extLst>
      <p:ext uri="{BB962C8B-B14F-4D97-AF65-F5344CB8AC3E}">
        <p14:creationId xmlns:p14="http://schemas.microsoft.com/office/powerpoint/2010/main" val="1077432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trainer should ask the questions</a:t>
            </a:r>
            <a:r>
              <a:rPr lang="en-GB" baseline="0" dirty="0" smtClean="0"/>
              <a:t> on the slide and be prepared to discuss the real case examples before moving on to the course case study evidence. </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14</a:t>
            </a:fld>
            <a:endParaRPr lang="en-GB"/>
          </a:p>
        </p:txBody>
      </p:sp>
    </p:spTree>
    <p:extLst>
      <p:ext uri="{BB962C8B-B14F-4D97-AF65-F5344CB8AC3E}">
        <p14:creationId xmlns:p14="http://schemas.microsoft.com/office/powerpoint/2010/main" val="115939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following two slides give details of the evidence that has been produced in the case investigation.  The trainer should remind the delegates and discuss the issues of admissibility in respect of different file types.</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15</a:t>
            </a:fld>
            <a:endParaRPr lang="en-GB"/>
          </a:p>
        </p:txBody>
      </p:sp>
    </p:spTree>
    <p:extLst>
      <p:ext uri="{BB962C8B-B14F-4D97-AF65-F5344CB8AC3E}">
        <p14:creationId xmlns:p14="http://schemas.microsoft.com/office/powerpoint/2010/main" val="6157307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trainer should</a:t>
            </a:r>
            <a:r>
              <a:rPr lang="en-GB" baseline="0" dirty="0" smtClean="0"/>
              <a:t> provide the delegates with printed copies of the documents mail 11.doc and mail 11 (hash).doc and ask them to identify any differences.  If anyone sees that there is an extra space between the words use and following in the first line of the first paragraph they have good eyesight.  The purpose of asking the question is to highlight that even the most minor change will change the MD5 hash, or fingerprint of the file as demonstrated in the following slides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17</a:t>
            </a:fld>
            <a:endParaRPr lang="en-GB"/>
          </a:p>
        </p:txBody>
      </p:sp>
    </p:spTree>
    <p:extLst>
      <p:ext uri="{BB962C8B-B14F-4D97-AF65-F5344CB8AC3E}">
        <p14:creationId xmlns:p14="http://schemas.microsoft.com/office/powerpoint/2010/main" val="107355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is file mail 11.doc and a screen capture of the first page has been taken and inserted in the slide</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18</a:t>
            </a:fld>
            <a:endParaRPr lang="en-GB"/>
          </a:p>
        </p:txBody>
      </p:sp>
    </p:spTree>
    <p:extLst>
      <p:ext uri="{BB962C8B-B14F-4D97-AF65-F5344CB8AC3E}">
        <p14:creationId xmlns:p14="http://schemas.microsoft.com/office/powerpoint/2010/main" val="1570701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the hash of the mail11.doc file and should be pointed</a:t>
            </a:r>
            <a:r>
              <a:rPr lang="en-GB" baseline="0" dirty="0" smtClean="0"/>
              <a:t> out to the delegates.  The hash value has been highlighted for ease of viewing.</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19</a:t>
            </a:fld>
            <a:endParaRPr lang="en-GB"/>
          </a:p>
        </p:txBody>
      </p:sp>
    </p:spTree>
    <p:extLst>
      <p:ext uri="{BB962C8B-B14F-4D97-AF65-F5344CB8AC3E}">
        <p14:creationId xmlns:p14="http://schemas.microsoft.com/office/powerpoint/2010/main" val="7729130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is file mail 11.(hash). doc and a screen capture of the first page has been taken and inserted in the slide.  An observer will see the difference between this and the original file, is the extra space in between the words use and following, which is helpfully highlighted in the screen capture.</a:t>
            </a:r>
            <a:endParaRPr lang="en-GB" dirty="0" smtClean="0"/>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20</a:t>
            </a:fld>
            <a:endParaRPr lang="en-GB"/>
          </a:p>
        </p:txBody>
      </p:sp>
    </p:spTree>
    <p:extLst>
      <p:ext uri="{BB962C8B-B14F-4D97-AF65-F5344CB8AC3E}">
        <p14:creationId xmlns:p14="http://schemas.microsoft.com/office/powerpoint/2010/main" val="1186060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ea typeface="MS PGothic" charset="-128"/>
              </a:rPr>
              <a:t>The slide</a:t>
            </a:r>
            <a:r>
              <a:rPr lang="en-GB" altLang="en-US" baseline="0" dirty="0" smtClean="0">
                <a:ea typeface="MS PGothic" charset="-128"/>
              </a:rPr>
              <a:t> speaks for itself.</a:t>
            </a:r>
            <a:endParaRPr lang="en-GB" altLang="en-US" dirty="0">
              <a:ea typeface="MS PGothic" charset="-128"/>
            </a:endParaRPr>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134BBE68-E7B3-FD40-A4C4-9485539D11FE}" type="slidenum">
              <a:rPr lang="en-US" altLang="en-US"/>
              <a:pPr>
                <a:spcBef>
                  <a:spcPct val="0"/>
                </a:spcBef>
              </a:pPr>
              <a:t>2</a:t>
            </a:fld>
            <a:endParaRPr lang="en-US" altLang="en-US"/>
          </a:p>
        </p:txBody>
      </p:sp>
    </p:spTree>
    <p:extLst>
      <p:ext uri="{BB962C8B-B14F-4D97-AF65-F5344CB8AC3E}">
        <p14:creationId xmlns:p14="http://schemas.microsoft.com/office/powerpoint/2010/main" val="1996074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the hash of the mail11(hash).doc file and should be pointed</a:t>
            </a:r>
            <a:r>
              <a:rPr lang="en-GB" baseline="0" dirty="0" smtClean="0"/>
              <a:t> out to the delegates.  The hash value has been highlighted for ease of viewing.</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21</a:t>
            </a:fld>
            <a:endParaRPr lang="en-GB"/>
          </a:p>
        </p:txBody>
      </p:sp>
    </p:spTree>
    <p:extLst>
      <p:ext uri="{BB962C8B-B14F-4D97-AF65-F5344CB8AC3E}">
        <p14:creationId xmlns:p14="http://schemas.microsoft.com/office/powerpoint/2010/main" val="2116526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shows the</a:t>
            </a:r>
            <a:r>
              <a:rPr lang="en-GB" baseline="0" dirty="0" smtClean="0"/>
              <a:t> hashes of each file and can be seen to be different.  The only change made to the file was to insert an extra space between words.  It should be pointed out to the delegates that hashing is very reliable and allows easy comparison between documents. The trainer should demonstrate this where possible by making a simple change to a file and then hashing the original and the new files, to see the difference.</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22</a:t>
            </a:fld>
            <a:endParaRPr lang="en-GB"/>
          </a:p>
        </p:txBody>
      </p:sp>
    </p:spTree>
    <p:extLst>
      <p:ext uri="{BB962C8B-B14F-4D97-AF65-F5344CB8AC3E}">
        <p14:creationId xmlns:p14="http://schemas.microsoft.com/office/powerpoint/2010/main" val="1843765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many way</a:t>
            </a:r>
            <a:r>
              <a:rPr lang="en-GB" baseline="0" dirty="0" smtClean="0"/>
              <a:t>s in which validity of emails may be checked. In this scenario, all the email messages are in the form of word documents and therefore there are no email artefacts to review.  The trainer, may if they wish, introduce actual emails to explain how email evidence may be adduced.</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23</a:t>
            </a:fld>
            <a:endParaRPr lang="en-GB"/>
          </a:p>
        </p:txBody>
      </p:sp>
    </p:spTree>
    <p:extLst>
      <p:ext uri="{BB962C8B-B14F-4D97-AF65-F5344CB8AC3E}">
        <p14:creationId xmlns:p14="http://schemas.microsoft.com/office/powerpoint/2010/main" val="903756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MS PGothic" charset="-128"/>
              </a:rPr>
              <a:t>The trainer should introduce the participants to the objectives of this session. The trainer should also inform the participants that this </a:t>
            </a:r>
            <a:r>
              <a:rPr lang="en-US" altLang="en-US" dirty="0" smtClean="0">
                <a:ea typeface="MS PGothic" charset="-128"/>
              </a:rPr>
              <a:t>session </a:t>
            </a:r>
            <a:r>
              <a:rPr lang="en-US" altLang="en-US" dirty="0">
                <a:ea typeface="MS PGothic" charset="-128"/>
              </a:rPr>
              <a:t>is in the form of a </a:t>
            </a:r>
            <a:r>
              <a:rPr lang="en-US" altLang="en-US" dirty="0" smtClean="0">
                <a:ea typeface="MS PGothic" charset="-128"/>
              </a:rPr>
              <a:t>review</a:t>
            </a:r>
            <a:r>
              <a:rPr lang="en-US" altLang="en-US" baseline="0" dirty="0" smtClean="0">
                <a:ea typeface="MS PGothic" charset="-128"/>
              </a:rPr>
              <a:t> of electronic evidence as covered in the initial course and a short session on how to validate evidence. </a:t>
            </a:r>
            <a:r>
              <a:rPr lang="en-US" altLang="en-US" dirty="0" smtClean="0">
                <a:ea typeface="MS PGothic" charset="-128"/>
              </a:rPr>
              <a:t> </a:t>
            </a:r>
            <a:endParaRPr lang="hr-HR" altLang="en-US" dirty="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24</a:t>
            </a:fld>
            <a:endParaRPr lang="en-US" altLang="en-US"/>
          </a:p>
        </p:txBody>
      </p:sp>
    </p:spTree>
    <p:extLst>
      <p:ext uri="{BB962C8B-B14F-4D97-AF65-F5344CB8AC3E}">
        <p14:creationId xmlns:p14="http://schemas.microsoft.com/office/powerpoint/2010/main" val="16870579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72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ea typeface="MS PGothic" charset="-128"/>
              </a:rPr>
              <a:t>The trainer should give participants an opportunity to ask any questions that they may have in relation to the lesson.</a:t>
            </a:r>
          </a:p>
          <a:p>
            <a:r>
              <a:rPr lang="en-GB" altLang="en-US" dirty="0">
                <a:ea typeface="MS PGothic" charset="-128"/>
              </a:rPr>
              <a:t> </a:t>
            </a:r>
          </a:p>
          <a:p>
            <a:r>
              <a:rPr lang="en-GB" altLang="en-US" b="1" dirty="0">
                <a:ea typeface="MS PGothic" charset="-128"/>
              </a:rPr>
              <a:t>Knowledge Check</a:t>
            </a:r>
            <a:endParaRPr lang="en-GB" altLang="en-US" dirty="0">
              <a:ea typeface="MS PGothic" charset="-128"/>
            </a:endParaRPr>
          </a:p>
          <a:p>
            <a:r>
              <a:rPr lang="en-GB" altLang="en-US" dirty="0">
                <a:ea typeface="MS PGothic" charset="-128"/>
              </a:rPr>
              <a:t>The trainer should check knowledge by asking relevant questions from each of the session aspects.</a:t>
            </a:r>
            <a:endParaRPr lang="en-GB" altLang="sr-Latn-CS" dirty="0">
              <a:ea typeface="MS PGothic" charset="-128"/>
            </a:endParaRPr>
          </a:p>
        </p:txBody>
      </p:sp>
      <p:sp>
        <p:nvSpPr>
          <p:cNvPr id="17203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lgn="r" eaLnBrk="1" hangingPunct="1">
              <a:spcBef>
                <a:spcPct val="0"/>
              </a:spcBef>
            </a:pPr>
            <a:fld id="{6F249420-7B1E-6F4C-9EF3-CD0750FABD2C}" type="slidenum">
              <a:rPr lang="en-GB" altLang="sr-Latn-CS"/>
              <a:pPr algn="r" eaLnBrk="1" hangingPunct="1">
                <a:spcBef>
                  <a:spcPct val="0"/>
                </a:spcBef>
              </a:pPr>
              <a:t>25</a:t>
            </a:fld>
            <a:endParaRPr lang="en-GB" altLang="sr-Latn-CS"/>
          </a:p>
        </p:txBody>
      </p:sp>
    </p:spTree>
    <p:extLst>
      <p:ext uri="{BB962C8B-B14F-4D97-AF65-F5344CB8AC3E}">
        <p14:creationId xmlns:p14="http://schemas.microsoft.com/office/powerpoint/2010/main" val="1266488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ea typeface="MS PGothic" charset="-128"/>
              </a:rPr>
              <a:t>The trainer should introduce the participants to the objectives of this session. The trainer should also inform the participants that this </a:t>
            </a:r>
            <a:r>
              <a:rPr lang="en-US" altLang="en-US" dirty="0" smtClean="0">
                <a:ea typeface="MS PGothic" charset="-128"/>
              </a:rPr>
              <a:t>session </a:t>
            </a:r>
            <a:r>
              <a:rPr lang="en-US" altLang="en-US" dirty="0">
                <a:ea typeface="MS PGothic" charset="-128"/>
              </a:rPr>
              <a:t>is in the form of a </a:t>
            </a:r>
            <a:r>
              <a:rPr lang="en-US" altLang="en-US" dirty="0" smtClean="0">
                <a:ea typeface="MS PGothic" charset="-128"/>
              </a:rPr>
              <a:t>review</a:t>
            </a:r>
            <a:r>
              <a:rPr lang="en-US" altLang="en-US" baseline="0" dirty="0" smtClean="0">
                <a:ea typeface="MS PGothic" charset="-128"/>
              </a:rPr>
              <a:t> of electronic evidence as covered in the initial course and a short session on how to validate evidence. </a:t>
            </a:r>
            <a:r>
              <a:rPr lang="en-US" altLang="en-US" dirty="0" smtClean="0">
                <a:ea typeface="MS PGothic" charset="-128"/>
              </a:rPr>
              <a:t> </a:t>
            </a:r>
            <a:endParaRPr lang="hr-HR" altLang="en-US" dirty="0">
              <a:ea typeface="MS PGothic" charset="-128"/>
            </a:endParaRPr>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MS PGothic" charset="-128"/>
              </a:defRPr>
            </a:lvl1pPr>
            <a:lvl2pPr marL="742950" indent="-285750">
              <a:spcBef>
                <a:spcPct val="30000"/>
              </a:spcBef>
              <a:defRPr sz="1200">
                <a:solidFill>
                  <a:schemeClr val="tx1"/>
                </a:solidFill>
                <a:latin typeface="Calibri" charset="0"/>
                <a:ea typeface="MS PGothic" charset="-128"/>
              </a:defRPr>
            </a:lvl2pPr>
            <a:lvl3pPr marL="1143000" indent="-228600">
              <a:spcBef>
                <a:spcPct val="30000"/>
              </a:spcBef>
              <a:defRPr sz="1200">
                <a:solidFill>
                  <a:schemeClr val="tx1"/>
                </a:solidFill>
                <a:latin typeface="Calibri" charset="0"/>
                <a:ea typeface="MS PGothic" charset="-128"/>
              </a:defRPr>
            </a:lvl3pPr>
            <a:lvl4pPr marL="1600200" indent="-228600">
              <a:spcBef>
                <a:spcPct val="30000"/>
              </a:spcBef>
              <a:defRPr sz="1200">
                <a:solidFill>
                  <a:schemeClr val="tx1"/>
                </a:solidFill>
                <a:latin typeface="Calibri" charset="0"/>
                <a:ea typeface="MS PGothic" charset="-128"/>
              </a:defRPr>
            </a:lvl4pPr>
            <a:lvl5pPr marL="2057400" indent="-228600">
              <a:spcBef>
                <a:spcPct val="30000"/>
              </a:spcBef>
              <a:defRPr sz="1200">
                <a:solidFill>
                  <a:schemeClr val="tx1"/>
                </a:solidFill>
                <a:latin typeface="Calibri" charset="0"/>
                <a:ea typeface="MS PGothic" charset="-128"/>
              </a:defRPr>
            </a:lvl5pPr>
            <a:lvl6pPr marL="2514600" indent="-228600" defTabSz="457200" eaLnBrk="0" fontAlgn="base" hangingPunct="0">
              <a:spcBef>
                <a:spcPct val="30000"/>
              </a:spcBef>
              <a:spcAft>
                <a:spcPct val="0"/>
              </a:spcAft>
              <a:defRPr sz="1200">
                <a:solidFill>
                  <a:schemeClr val="tx1"/>
                </a:solidFill>
                <a:latin typeface="Calibri" charset="0"/>
                <a:ea typeface="MS PGothic" charset="-128"/>
              </a:defRPr>
            </a:lvl6pPr>
            <a:lvl7pPr marL="2971800" indent="-228600" defTabSz="457200" eaLnBrk="0" fontAlgn="base" hangingPunct="0">
              <a:spcBef>
                <a:spcPct val="30000"/>
              </a:spcBef>
              <a:spcAft>
                <a:spcPct val="0"/>
              </a:spcAft>
              <a:defRPr sz="1200">
                <a:solidFill>
                  <a:schemeClr val="tx1"/>
                </a:solidFill>
                <a:latin typeface="Calibri" charset="0"/>
                <a:ea typeface="MS PGothic" charset="-128"/>
              </a:defRPr>
            </a:lvl7pPr>
            <a:lvl8pPr marL="3429000" indent="-228600" defTabSz="457200" eaLnBrk="0" fontAlgn="base" hangingPunct="0">
              <a:spcBef>
                <a:spcPct val="30000"/>
              </a:spcBef>
              <a:spcAft>
                <a:spcPct val="0"/>
              </a:spcAft>
              <a:defRPr sz="1200">
                <a:solidFill>
                  <a:schemeClr val="tx1"/>
                </a:solidFill>
                <a:latin typeface="Calibri" charset="0"/>
                <a:ea typeface="MS PGothic" charset="-128"/>
              </a:defRPr>
            </a:lvl8pPr>
            <a:lvl9pPr marL="3886200" indent="-228600" defTabSz="457200" eaLnBrk="0" fontAlgn="base" hangingPunct="0">
              <a:spcBef>
                <a:spcPct val="30000"/>
              </a:spcBef>
              <a:spcAft>
                <a:spcPct val="0"/>
              </a:spcAft>
              <a:defRPr sz="1200">
                <a:solidFill>
                  <a:schemeClr val="tx1"/>
                </a:solidFill>
                <a:latin typeface="Calibri" charset="0"/>
                <a:ea typeface="MS PGothic" charset="-128"/>
              </a:defRPr>
            </a:lvl9pPr>
          </a:lstStyle>
          <a:p>
            <a:pPr>
              <a:spcBef>
                <a:spcPct val="0"/>
              </a:spcBef>
            </a:pPr>
            <a:fld id="{EE7AAD77-C20E-2F4D-AEB9-14DC8CF73586}" type="slidenum">
              <a:rPr lang="en-US" altLang="en-US"/>
              <a:pPr>
                <a:spcBef>
                  <a:spcPct val="0"/>
                </a:spcBef>
              </a:pPr>
              <a:t>3</a:t>
            </a:fld>
            <a:endParaRPr lang="en-US" altLang="en-US"/>
          </a:p>
        </p:txBody>
      </p:sp>
    </p:spTree>
    <p:extLst>
      <p:ext uri="{BB962C8B-B14F-4D97-AF65-F5344CB8AC3E}">
        <p14:creationId xmlns:p14="http://schemas.microsoft.com/office/powerpoint/2010/main" val="983852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93663" marR="0" indent="-3175"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slide is a reminder of</a:t>
            </a:r>
            <a:r>
              <a:rPr lang="en-GB" sz="1200" kern="1200" baseline="0" dirty="0" smtClean="0">
                <a:solidFill>
                  <a:schemeClr val="tx1"/>
                </a:solidFill>
                <a:effectLst/>
                <a:latin typeface="+mn-lt"/>
                <a:ea typeface="+mn-ea"/>
                <a:cs typeface="+mn-cs"/>
              </a:rPr>
              <a:t> the issue covered in the introductory course. </a:t>
            </a:r>
          </a:p>
          <a:p>
            <a:pPr marL="93663" marR="0" indent="-3175" algn="l" defTabSz="457200" rtl="0" eaLnBrk="1" fontAlgn="auto" latinLnBrk="0" hangingPunct="1">
              <a:lnSpc>
                <a:spcPct val="100000"/>
              </a:lnSpc>
              <a:spcBef>
                <a:spcPts val="0"/>
              </a:spcBef>
              <a:spcAft>
                <a:spcPts val="0"/>
              </a:spcAft>
              <a:buClrTx/>
              <a:buSzTx/>
              <a:buFontTx/>
              <a:buNone/>
              <a:tabLst/>
              <a:defRPr/>
            </a:pPr>
            <a:endParaRPr lang="en-GB" sz="1200" kern="1200" baseline="0" dirty="0" smtClean="0">
              <a:solidFill>
                <a:schemeClr val="tx1"/>
              </a:solidFill>
              <a:effectLst/>
              <a:latin typeface="+mn-lt"/>
              <a:ea typeface="+mn-ea"/>
              <a:cs typeface="+mn-cs"/>
            </a:endParaRPr>
          </a:p>
          <a:p>
            <a:pPr marL="93663" marR="0" indent="-3175"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There is no internationally accepted definition of electronic evidence. However, in all countries there are regulations containing precepts which, in some way, refer to </a:t>
            </a:r>
            <a:r>
              <a:rPr lang="en-GB" sz="1200" i="1" kern="1200" dirty="0" smtClean="0">
                <a:solidFill>
                  <a:schemeClr val="tx1"/>
                </a:solidFill>
                <a:effectLst/>
                <a:latin typeface="+mn-lt"/>
                <a:ea typeface="+mn-ea"/>
                <a:cs typeface="+mn-cs"/>
              </a:rPr>
              <a:t>electronic evidence. </a:t>
            </a:r>
            <a:endParaRPr lang="en-GB" sz="1200" kern="1200" dirty="0" smtClean="0">
              <a:solidFill>
                <a:schemeClr val="tx1"/>
              </a:solidFill>
              <a:effectLst/>
              <a:latin typeface="+mn-lt"/>
              <a:ea typeface="+mn-ea"/>
              <a:cs typeface="+mn-cs"/>
            </a:endParaRPr>
          </a:p>
          <a:p>
            <a:pPr marL="93663" indent="-3175" algn="just">
              <a:buNone/>
            </a:pPr>
            <a:endParaRPr lang="en-US" dirty="0" smtClean="0"/>
          </a:p>
          <a:p>
            <a:pPr marL="93663" indent="-3175" algn="just">
              <a:buNone/>
            </a:pPr>
            <a:r>
              <a:rPr lang="en-US" dirty="0" smtClean="0"/>
              <a:t>The “definition” in the COE guide is:</a:t>
            </a:r>
          </a:p>
          <a:p>
            <a:pPr marL="0" indent="0" algn="just">
              <a:buNone/>
            </a:pPr>
            <a:r>
              <a:rPr lang="en-US" b="1" i="1" dirty="0" smtClean="0"/>
              <a:t>“Any information generated, stored or transmitted in digital form that may later be needed to prove or disprove a fact disputed in legal proceedings”.</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Once again it is the responsibility of the trainer to ensure that any national definition that may exist is included in the course for in country training.</a:t>
            </a:r>
          </a:p>
          <a:p>
            <a:endParaRPr lang="en-US" dirty="0"/>
          </a:p>
        </p:txBody>
      </p:sp>
      <p:sp>
        <p:nvSpPr>
          <p:cNvPr id="4" name="Slide Number Placeholder 3"/>
          <p:cNvSpPr>
            <a:spLocks noGrp="1"/>
          </p:cNvSpPr>
          <p:nvPr>
            <p:ph type="sldNum" sz="quarter" idx="10"/>
          </p:nvPr>
        </p:nvSpPr>
        <p:spPr/>
        <p:txBody>
          <a:bodyPr/>
          <a:lstStyle/>
          <a:p>
            <a:fld id="{6F040226-21D7-5847-B396-76B67129E36D}" type="slidenum">
              <a:rPr lang="en-US" smtClean="0"/>
              <a:pPr/>
              <a:t>4</a:t>
            </a:fld>
            <a:endParaRPr lang="en-US" dirty="0"/>
          </a:p>
        </p:txBody>
      </p:sp>
    </p:spTree>
    <p:extLst>
      <p:ext uri="{BB962C8B-B14F-4D97-AF65-F5344CB8AC3E}">
        <p14:creationId xmlns:p14="http://schemas.microsoft.com/office/powerpoint/2010/main" val="1319086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This slide is a reminder of</a:t>
            </a:r>
            <a:r>
              <a:rPr lang="en-GB" sz="1200" kern="1200" baseline="0" dirty="0" smtClean="0">
                <a:solidFill>
                  <a:schemeClr val="tx1"/>
                </a:solidFill>
                <a:effectLst/>
                <a:latin typeface="+mn-lt"/>
                <a:ea typeface="+mn-ea"/>
                <a:cs typeface="+mn-cs"/>
              </a:rPr>
              <a:t> the issue covered in the introductory course. </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Electronic evidence shares most properties with traditional forms of evidence, but possesses some unique characteristics that distinguish it:</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It’s invisible to the untrained eye</a:t>
            </a:r>
            <a:r>
              <a:rPr lang="en-US" sz="1200" kern="1200" dirty="0" smtClean="0">
                <a:solidFill>
                  <a:schemeClr val="tx1"/>
                </a:solidFill>
                <a:effectLst/>
                <a:latin typeface="+mn-lt"/>
                <a:ea typeface="+mn-ea"/>
                <a:cs typeface="+mn-cs"/>
              </a:rPr>
              <a:t>: Electronic evidence is often found in places where only specialists would search or locations reachable only by means of very specific tools. Just as a scanning electron microscope allows an entomologist to identify key morphologic features of fly eggs, specific tools exist in digital forensics to examine and analyse data found in computers.</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 may need to be interpreted by an specialist</a:t>
            </a:r>
            <a:r>
              <a:rPr lang="en-US" sz="1200" kern="1200" dirty="0" smtClean="0">
                <a:solidFill>
                  <a:schemeClr val="tx1"/>
                </a:solidFill>
                <a:effectLst/>
                <a:latin typeface="+mn-lt"/>
                <a:ea typeface="+mn-ea"/>
                <a:cs typeface="+mn-cs"/>
              </a:rPr>
              <a:t>: Information found on computers is of little use to a non-specialist as he will not be able to extract the properties or the related evidence that assures that the relevant information is truthful and has not been manipulated or tampered with. In some cases, just as in blood spatter pattern analysis, highly specialised knowledge must be applied.</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 is highly volatile</a:t>
            </a:r>
            <a:r>
              <a:rPr lang="en-US" sz="1200" kern="1200" dirty="0" smtClean="0">
                <a:solidFill>
                  <a:schemeClr val="tx1"/>
                </a:solidFill>
                <a:effectLst/>
                <a:latin typeface="+mn-lt"/>
                <a:ea typeface="+mn-ea"/>
                <a:cs typeface="+mn-cs"/>
              </a:rPr>
              <a:t>: Sometimes, electronic evidence is found on devices in which the state (0 or 1 per bit) of their memory gets overwritten every time a specific event happens. In some cases it might be the loss of power, in other cases it could be that an automated system overwrites old information in order to leave spaces to store new information. Devices on which electronic evidence might reside must be preserved as soon as possible.</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 may be altered or destroyed through normal use</a:t>
            </a:r>
            <a:r>
              <a:rPr lang="en-US" sz="1200" kern="1200" dirty="0" smtClean="0">
                <a:solidFill>
                  <a:schemeClr val="tx1"/>
                </a:solidFill>
                <a:effectLst/>
                <a:latin typeface="+mn-lt"/>
                <a:ea typeface="+mn-ea"/>
                <a:cs typeface="+mn-cs"/>
              </a:rPr>
              <a:t>: Devices constantly change the state of their memories, be it on user request (“save this document”, “copy this file”) or automatically by the computer operating system (“allocate space for this program”, “temporarily store information to swap it between devices”). This characteristic highlights the importance of handling the electronic device in an appropriate way from the moment it is identified as relevant for an investigation.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It can be copied without limits</a:t>
            </a:r>
            <a:r>
              <a:rPr lang="en-US" sz="1200" kern="1200" dirty="0" smtClean="0">
                <a:solidFill>
                  <a:schemeClr val="tx1"/>
                </a:solidFill>
                <a:effectLst/>
                <a:latin typeface="+mn-lt"/>
                <a:ea typeface="+mn-ea"/>
                <a:cs typeface="+mn-cs"/>
              </a:rPr>
              <a:t>: digital information can be copied indefinitely and each copy will be exactly like the original. This unique attribute allows multiple, exact copies of the original to be distributed and analysed by different specialists at the same time. It also allows electronic evidence to be presented as-is in a court along with the specialist witness report.</a:t>
            </a:r>
            <a:endParaRPr lang="en-GB"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827260C-95DC-194B-88B2-0B241DEC43BF}" type="slidenum">
              <a:rPr lang="en-US" smtClean="0"/>
              <a:pPr/>
              <a:t>5</a:t>
            </a:fld>
            <a:endParaRPr lang="en-US"/>
          </a:p>
        </p:txBody>
      </p:sp>
    </p:spTree>
    <p:extLst>
      <p:ext uri="{BB962C8B-B14F-4D97-AF65-F5344CB8AC3E}">
        <p14:creationId xmlns:p14="http://schemas.microsoft.com/office/powerpoint/2010/main" val="210358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the introductory slide to a deeper look at the considerations</a:t>
            </a:r>
            <a:r>
              <a:rPr lang="en-GB" baseline="0" dirty="0" smtClean="0"/>
              <a:t> of electronic evidence.  This was only covered briefly in the introductory course and should be dealt with in more detail with the assistance of the following seven slides.</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6</a:t>
            </a:fld>
            <a:endParaRPr lang="en-GB"/>
          </a:p>
        </p:txBody>
      </p:sp>
    </p:spTree>
    <p:extLst>
      <p:ext uri="{BB962C8B-B14F-4D97-AF65-F5344CB8AC3E}">
        <p14:creationId xmlns:p14="http://schemas.microsoft.com/office/powerpoint/2010/main" val="20389344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is self explanatory</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7</a:t>
            </a:fld>
            <a:endParaRPr lang="en-GB"/>
          </a:p>
        </p:txBody>
      </p:sp>
    </p:spTree>
    <p:extLst>
      <p:ext uri="{BB962C8B-B14F-4D97-AF65-F5344CB8AC3E}">
        <p14:creationId xmlns:p14="http://schemas.microsoft.com/office/powerpoint/2010/main" val="851903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slide is self explanatory</a:t>
            </a:r>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8</a:t>
            </a:fld>
            <a:endParaRPr lang="en-GB"/>
          </a:p>
        </p:txBody>
      </p:sp>
    </p:spTree>
    <p:extLst>
      <p:ext uri="{BB962C8B-B14F-4D97-AF65-F5344CB8AC3E}">
        <p14:creationId xmlns:p14="http://schemas.microsoft.com/office/powerpoint/2010/main" val="1128358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 slide is self explanatory</a:t>
            </a:r>
          </a:p>
          <a:p>
            <a:endParaRPr lang="en-GB" dirty="0"/>
          </a:p>
        </p:txBody>
      </p:sp>
      <p:sp>
        <p:nvSpPr>
          <p:cNvPr id="4" name="Slide Number Placeholder 3"/>
          <p:cNvSpPr>
            <a:spLocks noGrp="1"/>
          </p:cNvSpPr>
          <p:nvPr>
            <p:ph type="sldNum" sz="quarter" idx="10"/>
          </p:nvPr>
        </p:nvSpPr>
        <p:spPr/>
        <p:txBody>
          <a:bodyPr/>
          <a:lstStyle/>
          <a:p>
            <a:fld id="{07C3B405-5308-D44F-BF65-50105B636C37}" type="slidenum">
              <a:rPr lang="en-GB" smtClean="0"/>
              <a:t>9</a:t>
            </a:fld>
            <a:endParaRPr lang="en-GB"/>
          </a:p>
        </p:txBody>
      </p:sp>
    </p:spTree>
    <p:extLst>
      <p:ext uri="{BB962C8B-B14F-4D97-AF65-F5344CB8AC3E}">
        <p14:creationId xmlns:p14="http://schemas.microsoft.com/office/powerpoint/2010/main" val="2044975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30/10/2017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810232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30/10/2017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718023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30/10/2017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90203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A44151-FB84-6F46-9E99-8F0D2EBA48D3}" type="datetimeFigureOut">
              <a:rPr lang="en-GB" smtClean="0"/>
              <a:t>30/10/2017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180111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A44151-FB84-6F46-9E99-8F0D2EBA48D3}" type="datetimeFigureOut">
              <a:rPr lang="en-GB" smtClean="0"/>
              <a:t>30/10/2017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21213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A44151-FB84-6F46-9E99-8F0D2EBA48D3}" type="datetimeFigureOut">
              <a:rPr lang="en-GB" smtClean="0"/>
              <a:t>30/10/2017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568372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A44151-FB84-6F46-9E99-8F0D2EBA48D3}" type="datetimeFigureOut">
              <a:rPr lang="en-GB" smtClean="0"/>
              <a:t>30/10/2017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625328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A44151-FB84-6F46-9E99-8F0D2EBA48D3}" type="datetimeFigureOut">
              <a:rPr lang="en-GB" smtClean="0"/>
              <a:t>30/10/2017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1568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A44151-FB84-6F46-9E99-8F0D2EBA48D3}" type="datetimeFigureOut">
              <a:rPr lang="en-GB" smtClean="0"/>
              <a:t>30/10/2017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85818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30/10/2017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10507189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A44151-FB84-6F46-9E99-8F0D2EBA48D3}" type="datetimeFigureOut">
              <a:rPr lang="en-GB" smtClean="0"/>
              <a:t>30/10/2017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2D4C9E-BDDE-B24B-AC4C-3ED2D2515D77}" type="slidenum">
              <a:rPr lang="en-GB" smtClean="0"/>
              <a:t>‹#›</a:t>
            </a:fld>
            <a:endParaRPr lang="en-GB"/>
          </a:p>
        </p:txBody>
      </p:sp>
    </p:spTree>
    <p:extLst>
      <p:ext uri="{BB962C8B-B14F-4D97-AF65-F5344CB8AC3E}">
        <p14:creationId xmlns:p14="http://schemas.microsoft.com/office/powerpoint/2010/main" val="67576673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A44151-FB84-6F46-9E99-8F0D2EBA48D3}" type="datetimeFigureOut">
              <a:rPr lang="en-GB" smtClean="0"/>
              <a:t>30/10/2017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2D4C9E-BDDE-B24B-AC4C-3ED2D2515D77}" type="slidenum">
              <a:rPr lang="en-GB" smtClean="0"/>
              <a:t>‹#›</a:t>
            </a:fld>
            <a:endParaRPr lang="en-GB"/>
          </a:p>
        </p:txBody>
      </p:sp>
    </p:spTree>
    <p:extLst>
      <p:ext uri="{BB962C8B-B14F-4D97-AF65-F5344CB8AC3E}">
        <p14:creationId xmlns:p14="http://schemas.microsoft.com/office/powerpoint/2010/main" val="1105601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523207" y="1553369"/>
            <a:ext cx="9144000" cy="2387600"/>
          </a:xfrm>
        </p:spPr>
        <p:txBody>
          <a:bodyPr>
            <a:normAutofit fontScale="90000"/>
          </a:bodyPr>
          <a:lstStyle/>
          <a:p>
            <a:pPr eaLnBrk="1" hangingPunct="1"/>
            <a:r>
              <a:rPr lang="en-US" altLang="sr-Latn-CS" dirty="0" smtClean="0">
                <a:ea typeface="MS PGothic" charset="-128"/>
              </a:rPr>
              <a:t>Advanced </a:t>
            </a:r>
            <a:r>
              <a:rPr lang="en-US" altLang="sr-Latn-CS" dirty="0">
                <a:ea typeface="MS PGothic" charset="-128"/>
              </a:rPr>
              <a:t>Cybercrime Training for Judges </a:t>
            </a:r>
            <a:r>
              <a:rPr lang="en-US" altLang="sr-Latn-CS">
                <a:ea typeface="MS PGothic" charset="-128"/>
              </a:rPr>
              <a:t>and </a:t>
            </a:r>
            <a:r>
              <a:rPr lang="en-US" altLang="sr-Latn-CS" smtClean="0">
                <a:ea typeface="MS PGothic" charset="-128"/>
              </a:rPr>
              <a:t>Prosecutors  </a:t>
            </a:r>
            <a:endParaRPr lang="en-US" altLang="sr-Latn-CS" dirty="0">
              <a:ea typeface="MS PGothic" charset="-128"/>
            </a:endParaRPr>
          </a:p>
        </p:txBody>
      </p:sp>
      <p:sp>
        <p:nvSpPr>
          <p:cNvPr id="3075" name="Subtitle 2"/>
          <p:cNvSpPr>
            <a:spLocks noGrp="1"/>
          </p:cNvSpPr>
          <p:nvPr>
            <p:ph type="subTitle" idx="1"/>
          </p:nvPr>
        </p:nvSpPr>
        <p:spPr>
          <a:xfrm>
            <a:off x="1524000" y="4232275"/>
            <a:ext cx="9144000" cy="1655762"/>
          </a:xfrm>
        </p:spPr>
        <p:txBody>
          <a:bodyPr/>
          <a:lstStyle/>
          <a:p>
            <a:pPr eaLnBrk="1" hangingPunct="1"/>
            <a:r>
              <a:rPr lang="en-US" altLang="sr-Latn-CS" dirty="0" smtClean="0">
                <a:solidFill>
                  <a:srgbClr val="898989"/>
                </a:solidFill>
                <a:ea typeface="MS PGothic" charset="-128"/>
              </a:rPr>
              <a:t>Session </a:t>
            </a:r>
            <a:r>
              <a:rPr lang="en-US" altLang="sr-Latn-CS" dirty="0" smtClean="0">
                <a:solidFill>
                  <a:srgbClr val="898989"/>
                </a:solidFill>
                <a:ea typeface="MS PGothic" charset="-128"/>
              </a:rPr>
              <a:t>2</a:t>
            </a:r>
            <a:r>
              <a:rPr lang="en-US" altLang="sr-Latn-CS" dirty="0" smtClean="0">
                <a:solidFill>
                  <a:srgbClr val="898989"/>
                </a:solidFill>
                <a:ea typeface="MS PGothic" charset="-128"/>
              </a:rPr>
              <a:t>.3.2 </a:t>
            </a:r>
            <a:endParaRPr lang="en-US" altLang="sr-Latn-CS" dirty="0" smtClean="0">
              <a:solidFill>
                <a:srgbClr val="898989"/>
              </a:solidFill>
              <a:ea typeface="MS PGothic" charset="-128"/>
            </a:endParaRPr>
          </a:p>
          <a:p>
            <a:pPr eaLnBrk="1" hangingPunct="1"/>
            <a:r>
              <a:rPr lang="en-US" altLang="sr-Latn-CS" dirty="0" smtClean="0">
                <a:solidFill>
                  <a:srgbClr val="898989"/>
                </a:solidFill>
                <a:ea typeface="MS PGothic" charset="-128"/>
              </a:rPr>
              <a:t>Electronic Evidence</a:t>
            </a:r>
            <a:endParaRPr lang="en-US" altLang="sr-Latn-CS" dirty="0">
              <a:solidFill>
                <a:srgbClr val="898989"/>
              </a:solidFill>
              <a:ea typeface="MS PGothic" charset="-128"/>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9064" y="400051"/>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B11A088D-57C8-144E-A18A-36632855AD10}" type="slidenum">
              <a:rPr lang="en-US" altLang="fr-FR" sz="1200">
                <a:solidFill>
                  <a:srgbClr val="898989"/>
                </a:solidFill>
              </a:rPr>
              <a:pPr>
                <a:spcBef>
                  <a:spcPct val="0"/>
                </a:spcBef>
                <a:buFontTx/>
                <a:buNone/>
              </a:pPr>
              <a:t>1</a:t>
            </a:fld>
            <a:endParaRPr lang="en-US" altLang="fr-FR" sz="1200">
              <a:solidFill>
                <a:srgbClr val="898989"/>
              </a:solidFill>
            </a:endParaRPr>
          </a:p>
        </p:txBody>
      </p:sp>
    </p:spTree>
    <p:extLst>
      <p:ext uri="{BB962C8B-B14F-4D97-AF65-F5344CB8AC3E}">
        <p14:creationId xmlns:p14="http://schemas.microsoft.com/office/powerpoint/2010/main" val="49223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Admissibility Considerations</a:t>
            </a:r>
            <a:r>
              <a:rPr lang="en-GB" dirty="0" smtClean="0"/>
              <a:t> </a:t>
            </a:r>
            <a:endParaRPr lang="en-GB" dirty="0"/>
          </a:p>
        </p:txBody>
      </p:sp>
      <p:sp>
        <p:nvSpPr>
          <p:cNvPr id="3" name="Content Placeholder 2"/>
          <p:cNvSpPr>
            <a:spLocks noGrp="1"/>
          </p:cNvSpPr>
          <p:nvPr>
            <p:ph idx="1"/>
          </p:nvPr>
        </p:nvSpPr>
        <p:spPr/>
        <p:txBody>
          <a:bodyPr/>
          <a:lstStyle/>
          <a:p>
            <a:pPr algn="just"/>
            <a:r>
              <a:rPr lang="en-US" dirty="0"/>
              <a:t>Since the ultimate goal is the use of acquired and analysed evidence to support a case in court, electronic evidence must be obtained in compliance with existing legislation and best practice procedure to be admissible in a trial. Although the details differ depending on national legislation, the </a:t>
            </a:r>
            <a:r>
              <a:rPr lang="en-US" dirty="0" smtClean="0"/>
              <a:t>basic </a:t>
            </a:r>
            <a:r>
              <a:rPr lang="en-US" dirty="0"/>
              <a:t>criteria </a:t>
            </a:r>
            <a:r>
              <a:rPr lang="en-US" dirty="0" smtClean="0"/>
              <a:t>detailed in the following slides should generally </a:t>
            </a:r>
            <a:r>
              <a:rPr lang="en-US" dirty="0"/>
              <a:t>be taken into </a:t>
            </a:r>
            <a:r>
              <a:rPr lang="en-US" dirty="0" smtClean="0"/>
              <a:t>account:</a:t>
            </a:r>
          </a:p>
          <a:p>
            <a:pPr algn="just"/>
            <a:r>
              <a:rPr lang="en-US" b="1" dirty="0" smtClean="0"/>
              <a:t>Authenticity</a:t>
            </a:r>
            <a:r>
              <a:rPr lang="en-US" dirty="0" smtClean="0"/>
              <a:t> - </a:t>
            </a:r>
            <a:r>
              <a:rPr lang="en-US" dirty="0"/>
              <a:t>It must be possible to positively tie evidentiary material to the investigated incident</a:t>
            </a:r>
            <a:r>
              <a:rPr lang="en-US" dirty="0" smtClean="0"/>
              <a:t>.</a:t>
            </a:r>
          </a:p>
          <a:p>
            <a:pPr algn="just"/>
            <a:r>
              <a:rPr lang="en-US" b="1" dirty="0" smtClean="0"/>
              <a:t>Completeness </a:t>
            </a:r>
            <a:r>
              <a:rPr lang="en-US" dirty="0" smtClean="0"/>
              <a:t>- </a:t>
            </a:r>
            <a:r>
              <a:rPr lang="en-US" dirty="0"/>
              <a:t>It must tell the whole story and not just a particular perspective</a:t>
            </a:r>
            <a:r>
              <a:rPr lang="en-US" dirty="0" smtClean="0"/>
              <a:t>.</a:t>
            </a:r>
            <a:endParaRPr lang="en-GB" dirty="0"/>
          </a:p>
          <a:p>
            <a:pPr algn="just"/>
            <a:endParaRPr lang="en-GB" dirty="0"/>
          </a:p>
          <a:p>
            <a:pPr algn="just"/>
            <a:endParaRPr lang="en-GB" dirty="0"/>
          </a:p>
        </p:txBody>
      </p:sp>
    </p:spTree>
    <p:extLst>
      <p:ext uri="{BB962C8B-B14F-4D97-AF65-F5344CB8AC3E}">
        <p14:creationId xmlns:p14="http://schemas.microsoft.com/office/powerpoint/2010/main" val="1968124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Admissibility </a:t>
            </a:r>
            <a:r>
              <a:rPr lang="en-US" dirty="0"/>
              <a:t>Considerations</a:t>
            </a:r>
            <a:endParaRPr lang="en-GB" dirty="0"/>
          </a:p>
        </p:txBody>
      </p:sp>
      <p:sp>
        <p:nvSpPr>
          <p:cNvPr id="3" name="Content Placeholder 2"/>
          <p:cNvSpPr>
            <a:spLocks noGrp="1"/>
          </p:cNvSpPr>
          <p:nvPr>
            <p:ph idx="1"/>
          </p:nvPr>
        </p:nvSpPr>
        <p:spPr>
          <a:xfrm>
            <a:off x="838200" y="1825625"/>
            <a:ext cx="10515600" cy="4661802"/>
          </a:xfrm>
        </p:spPr>
        <p:txBody>
          <a:bodyPr/>
          <a:lstStyle/>
          <a:p>
            <a:r>
              <a:rPr lang="en-US" b="1" dirty="0"/>
              <a:t>Reliability</a:t>
            </a:r>
            <a:r>
              <a:rPr lang="en-US" dirty="0"/>
              <a:t>: There must be nothing about how the evidence was collected and subsequently handled which causes doubt about its authenticity and veracity.</a:t>
            </a:r>
            <a:endParaRPr lang="en-GB" dirty="0"/>
          </a:p>
          <a:p>
            <a:r>
              <a:rPr lang="en-US" b="1" dirty="0"/>
              <a:t>Believability</a:t>
            </a:r>
            <a:r>
              <a:rPr lang="en-US" dirty="0"/>
              <a:t>: It must be readily believable and understandable to a judge and/or the members of a jury.</a:t>
            </a:r>
            <a:endParaRPr lang="en-GB" dirty="0"/>
          </a:p>
          <a:p>
            <a:r>
              <a:rPr lang="en-US" b="1" dirty="0"/>
              <a:t>Proportionality</a:t>
            </a:r>
            <a:r>
              <a:rPr lang="en-US" dirty="0"/>
              <a:t>: its application to Digital Forensics establishes that the whole investigative process must be adequate and appropriate: the benefits that are to be gained by using a specific measure must outweigh the harms for the party or parties affected by the measure</a:t>
            </a:r>
            <a:r>
              <a:rPr lang="en-US" dirty="0" smtClean="0"/>
              <a:t>.</a:t>
            </a:r>
            <a:endParaRPr lang="en-GB" dirty="0"/>
          </a:p>
        </p:txBody>
      </p:sp>
    </p:spTree>
    <p:extLst>
      <p:ext uri="{BB962C8B-B14F-4D97-AF65-F5344CB8AC3E}">
        <p14:creationId xmlns:p14="http://schemas.microsoft.com/office/powerpoint/2010/main" val="8553142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Relevant Documents</a:t>
            </a:r>
            <a:endParaRPr lang="en-GB" dirty="0"/>
          </a:p>
        </p:txBody>
      </p:sp>
      <p:sp>
        <p:nvSpPr>
          <p:cNvPr id="3" name="Content Placeholder 2"/>
          <p:cNvSpPr>
            <a:spLocks noGrp="1"/>
          </p:cNvSpPr>
          <p:nvPr>
            <p:ph idx="1"/>
          </p:nvPr>
        </p:nvSpPr>
        <p:spPr>
          <a:xfrm>
            <a:off x="838200" y="1825625"/>
            <a:ext cx="11106752" cy="4351338"/>
          </a:xfrm>
        </p:spPr>
        <p:txBody>
          <a:bodyPr>
            <a:normAutofit/>
          </a:bodyPr>
          <a:lstStyle/>
          <a:p>
            <a:r>
              <a:rPr lang="en-GB" dirty="0" smtClean="0"/>
              <a:t>National</a:t>
            </a:r>
          </a:p>
          <a:p>
            <a:pPr lvl="1"/>
            <a:r>
              <a:rPr lang="en-GB" dirty="0"/>
              <a:t>P</a:t>
            </a:r>
            <a:r>
              <a:rPr lang="en-GB" dirty="0" smtClean="0"/>
              <a:t>rocedural legislation</a:t>
            </a:r>
          </a:p>
          <a:p>
            <a:pPr lvl="1"/>
            <a:r>
              <a:rPr lang="en-GB" dirty="0"/>
              <a:t>G</a:t>
            </a:r>
            <a:r>
              <a:rPr lang="en-GB" dirty="0" smtClean="0"/>
              <a:t>uidelines for electronic/digital evidence handling</a:t>
            </a:r>
          </a:p>
          <a:p>
            <a:pPr lvl="1"/>
            <a:r>
              <a:rPr lang="en-GB" dirty="0"/>
              <a:t>G</a:t>
            </a:r>
            <a:r>
              <a:rPr lang="en-GB" dirty="0" smtClean="0"/>
              <a:t>uidelines for digital forensics laboratories</a:t>
            </a:r>
          </a:p>
          <a:p>
            <a:r>
              <a:rPr lang="en-GB" dirty="0" smtClean="0"/>
              <a:t>National documents should always take priority, however in their absence, COE has published a number of subject related documents:</a:t>
            </a:r>
          </a:p>
          <a:p>
            <a:pPr lvl="1"/>
            <a:r>
              <a:rPr lang="en-GB" dirty="0" smtClean="0"/>
              <a:t>COE </a:t>
            </a:r>
            <a:r>
              <a:rPr lang="en-GB" dirty="0"/>
              <a:t>e</a:t>
            </a:r>
            <a:r>
              <a:rPr lang="en-GB" dirty="0" smtClean="0"/>
              <a:t>lectronic evidence guide </a:t>
            </a:r>
          </a:p>
          <a:p>
            <a:pPr lvl="1"/>
            <a:r>
              <a:rPr lang="en-GB" dirty="0" smtClean="0"/>
              <a:t>COE digital forensics laboratory guide </a:t>
            </a:r>
          </a:p>
          <a:p>
            <a:pPr lvl="1"/>
            <a:r>
              <a:rPr lang="en-GB" dirty="0" smtClean="0"/>
              <a:t>COE judges bench book on cybercrime and electronic evidence.</a:t>
            </a:r>
          </a:p>
          <a:p>
            <a:r>
              <a:rPr lang="en-GB" dirty="0" smtClean="0"/>
              <a:t>These may be of use to judges in identifying issues and framing questions</a:t>
            </a:r>
          </a:p>
        </p:txBody>
      </p:sp>
    </p:spTree>
    <p:extLst>
      <p:ext uri="{BB962C8B-B14F-4D97-AF65-F5344CB8AC3E}">
        <p14:creationId xmlns:p14="http://schemas.microsoft.com/office/powerpoint/2010/main" val="5594255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COE Publications</a:t>
            </a:r>
            <a:endParaRPr lang="en-GB" dirty="0"/>
          </a:p>
        </p:txBody>
      </p:sp>
      <p:pic>
        <p:nvPicPr>
          <p:cNvPr id="5" name="Bild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84881">
            <a:off x="2691167" y="1892965"/>
            <a:ext cx="3139314" cy="4456627"/>
          </a:xfrm>
          <a:prstGeom prst="rect">
            <a:avLst/>
          </a:prstGeom>
          <a:effectLst>
            <a:outerShdw blurRad="50800" dist="88900" dir="2700000" algn="tl" rotWithShape="0">
              <a:srgbClr val="000000">
                <a:alpha val="58000"/>
              </a:srgbClr>
            </a:outerShdw>
          </a:effectLst>
        </p:spPr>
      </p:pic>
      <p:pic>
        <p:nvPicPr>
          <p:cNvPr id="7" name="Content Placehold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rot="1097794">
            <a:off x="7613798" y="1883198"/>
            <a:ext cx="3224954" cy="4431169"/>
          </a:xfrm>
          <a:effectLst>
            <a:outerShdw blurRad="50800" dist="88900" dir="2700000" algn="ctr" rotWithShape="0">
              <a:srgbClr val="000000">
                <a:alpha val="58000"/>
              </a:srgbClr>
            </a:outerShdw>
          </a:effectLst>
          <a:scene3d>
            <a:camera prst="orthographicFront"/>
            <a:lightRig rig="threePt" dir="t"/>
          </a:scene3d>
          <a:sp3d extrusionH="76200"/>
        </p:spPr>
      </p:pic>
    </p:spTree>
    <p:extLst>
      <p:ext uri="{BB962C8B-B14F-4D97-AF65-F5344CB8AC3E}">
        <p14:creationId xmlns:p14="http://schemas.microsoft.com/office/powerpoint/2010/main" val="431566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Delegate Experience</a:t>
            </a:r>
            <a:endParaRPr lang="en-GB" dirty="0"/>
          </a:p>
        </p:txBody>
      </p:sp>
      <p:sp>
        <p:nvSpPr>
          <p:cNvPr id="3" name="Content Placeholder 2"/>
          <p:cNvSpPr>
            <a:spLocks noGrp="1"/>
          </p:cNvSpPr>
          <p:nvPr>
            <p:ph idx="1"/>
          </p:nvPr>
        </p:nvSpPr>
        <p:spPr/>
        <p:txBody>
          <a:bodyPr/>
          <a:lstStyle/>
          <a:p>
            <a:r>
              <a:rPr lang="en-GB" dirty="0" smtClean="0"/>
              <a:t>Has any delegate encountered electronic evidence where any of the above considerations have been necessary.</a:t>
            </a:r>
          </a:p>
          <a:p>
            <a:r>
              <a:rPr lang="en-GB" dirty="0" smtClean="0"/>
              <a:t>If so, please be prepared to discuss the details.</a:t>
            </a:r>
            <a:endParaRPr lang="en-GB" dirty="0"/>
          </a:p>
        </p:txBody>
      </p:sp>
    </p:spTree>
    <p:extLst>
      <p:ext uri="{BB962C8B-B14F-4D97-AF65-F5344CB8AC3E}">
        <p14:creationId xmlns:p14="http://schemas.microsoft.com/office/powerpoint/2010/main" val="1250635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Case Investigation Evidence</a:t>
            </a:r>
            <a:endParaRPr lang="en-GB" dirty="0"/>
          </a:p>
        </p:txBody>
      </p:sp>
      <p:sp>
        <p:nvSpPr>
          <p:cNvPr id="3" name="Content Placeholder 2"/>
          <p:cNvSpPr>
            <a:spLocks noGrp="1"/>
          </p:cNvSpPr>
          <p:nvPr>
            <p:ph idx="1"/>
          </p:nvPr>
        </p:nvSpPr>
        <p:spPr>
          <a:xfrm>
            <a:off x="510139" y="1825625"/>
            <a:ext cx="11681861" cy="4351338"/>
          </a:xfrm>
        </p:spPr>
        <p:txBody>
          <a:bodyPr>
            <a:normAutofit fontScale="92500" lnSpcReduction="10000"/>
          </a:bodyPr>
          <a:lstStyle/>
          <a:p>
            <a:r>
              <a:rPr lang="en-GB" sz="2300" dirty="0" smtClean="0"/>
              <a:t>1</a:t>
            </a:r>
            <a:r>
              <a:rPr lang="en-GB" sz="2300" baseline="30000" dirty="0" smtClean="0"/>
              <a:t>st</a:t>
            </a:r>
            <a:r>
              <a:rPr lang="en-GB" sz="2300" dirty="0" smtClean="0"/>
              <a:t> mail - Emails between FBA Board and Head of FBA Logistics </a:t>
            </a:r>
            <a:r>
              <a:rPr lang="mr-IN" sz="2300" dirty="0" smtClean="0"/>
              <a:t>–</a:t>
            </a:r>
            <a:r>
              <a:rPr lang="en-GB" sz="2300" dirty="0" smtClean="0"/>
              <a:t> 21</a:t>
            </a:r>
            <a:r>
              <a:rPr lang="en-GB" sz="2300" baseline="30000" dirty="0" smtClean="0"/>
              <a:t>st</a:t>
            </a:r>
            <a:r>
              <a:rPr lang="en-GB" sz="2300" dirty="0" smtClean="0"/>
              <a:t> Sept 2017</a:t>
            </a:r>
          </a:p>
          <a:p>
            <a:r>
              <a:rPr lang="en-GB" sz="2300" dirty="0" smtClean="0"/>
              <a:t>2</a:t>
            </a:r>
            <a:r>
              <a:rPr lang="en-GB" sz="2300" baseline="30000" dirty="0" smtClean="0"/>
              <a:t>nd</a:t>
            </a:r>
            <a:r>
              <a:rPr lang="en-GB" sz="2300" dirty="0" smtClean="0"/>
              <a:t> mail - Emails </a:t>
            </a:r>
            <a:r>
              <a:rPr lang="en-GB" sz="2300" dirty="0"/>
              <a:t>between </a:t>
            </a:r>
            <a:r>
              <a:rPr lang="en-GB" sz="2300" dirty="0" smtClean="0"/>
              <a:t>Head and Deputy Head of </a:t>
            </a:r>
            <a:r>
              <a:rPr lang="en-GB" sz="2300" dirty="0"/>
              <a:t>FBA Logistics </a:t>
            </a:r>
            <a:r>
              <a:rPr lang="mr-IN" sz="2300" dirty="0"/>
              <a:t>–</a:t>
            </a:r>
            <a:r>
              <a:rPr lang="en-GB" sz="2300" dirty="0"/>
              <a:t> 21</a:t>
            </a:r>
            <a:r>
              <a:rPr lang="en-GB" sz="2300" baseline="30000" dirty="0"/>
              <a:t>st</a:t>
            </a:r>
            <a:r>
              <a:rPr lang="en-GB" sz="2300" dirty="0"/>
              <a:t> Sept 2017</a:t>
            </a:r>
          </a:p>
          <a:p>
            <a:r>
              <a:rPr lang="en-GB" sz="2300" dirty="0" smtClean="0"/>
              <a:t>3</a:t>
            </a:r>
            <a:r>
              <a:rPr lang="en-GB" sz="2300" baseline="30000" dirty="0" smtClean="0"/>
              <a:t>rd</a:t>
            </a:r>
            <a:r>
              <a:rPr lang="en-GB" sz="2300" dirty="0" smtClean="0"/>
              <a:t> mail - </a:t>
            </a:r>
            <a:r>
              <a:rPr lang="en-GB" sz="2300" dirty="0"/>
              <a:t>Emails </a:t>
            </a:r>
            <a:r>
              <a:rPr lang="en-GB" sz="2300" dirty="0" smtClean="0"/>
              <a:t>between </a:t>
            </a:r>
            <a:r>
              <a:rPr lang="en-GB" sz="2300" dirty="0"/>
              <a:t>Deputy Head of FBA </a:t>
            </a:r>
            <a:r>
              <a:rPr lang="en-GB" sz="2300" dirty="0" smtClean="0"/>
              <a:t>Logistics and CEO UBP </a:t>
            </a:r>
            <a:r>
              <a:rPr lang="mr-IN" sz="2300" dirty="0" smtClean="0"/>
              <a:t>–</a:t>
            </a:r>
            <a:r>
              <a:rPr lang="en-GB" sz="2300" dirty="0" smtClean="0"/>
              <a:t> </a:t>
            </a:r>
            <a:r>
              <a:rPr lang="en-GB" sz="2300" dirty="0"/>
              <a:t>21</a:t>
            </a:r>
            <a:r>
              <a:rPr lang="en-GB" sz="2300" baseline="30000" dirty="0"/>
              <a:t>st</a:t>
            </a:r>
            <a:r>
              <a:rPr lang="en-GB" sz="2300" dirty="0"/>
              <a:t> Sept </a:t>
            </a:r>
            <a:r>
              <a:rPr lang="en-GB" sz="2300" dirty="0" smtClean="0"/>
              <a:t>2017 </a:t>
            </a:r>
            <a:endParaRPr lang="en-GB" sz="2300" dirty="0"/>
          </a:p>
          <a:p>
            <a:r>
              <a:rPr lang="en-GB" sz="2300" dirty="0" smtClean="0"/>
              <a:t>4</a:t>
            </a:r>
            <a:r>
              <a:rPr lang="en-GB" sz="2300" baseline="30000" dirty="0" smtClean="0"/>
              <a:t>th</a:t>
            </a:r>
            <a:r>
              <a:rPr lang="en-GB" sz="2300" dirty="0" smtClean="0"/>
              <a:t> mail </a:t>
            </a:r>
            <a:r>
              <a:rPr lang="en-GB" sz="2300" dirty="0"/>
              <a:t>-</a:t>
            </a:r>
            <a:r>
              <a:rPr lang="en-GB" sz="2300" dirty="0" smtClean="0"/>
              <a:t> Various emails between FBA and UBP </a:t>
            </a:r>
            <a:r>
              <a:rPr lang="mr-IN" sz="2300" dirty="0" smtClean="0"/>
              <a:t>–</a:t>
            </a:r>
            <a:r>
              <a:rPr lang="en-GB" sz="2300" dirty="0" smtClean="0"/>
              <a:t> 21</a:t>
            </a:r>
            <a:r>
              <a:rPr lang="en-GB" sz="2300" baseline="30000" dirty="0" smtClean="0"/>
              <a:t>st</a:t>
            </a:r>
            <a:r>
              <a:rPr lang="en-GB" sz="2300" dirty="0" smtClean="0"/>
              <a:t> September 2017</a:t>
            </a:r>
          </a:p>
          <a:p>
            <a:r>
              <a:rPr lang="en-GB" sz="2300" dirty="0" smtClean="0"/>
              <a:t>5</a:t>
            </a:r>
            <a:r>
              <a:rPr lang="en-GB" sz="2300" baseline="30000" dirty="0" smtClean="0"/>
              <a:t>th</a:t>
            </a:r>
            <a:r>
              <a:rPr lang="en-GB" sz="2300" dirty="0" smtClean="0"/>
              <a:t> mail - Emails between </a:t>
            </a:r>
            <a:r>
              <a:rPr lang="en-GB" sz="2300" dirty="0"/>
              <a:t>Deputy Head of FBA Logistics </a:t>
            </a:r>
            <a:r>
              <a:rPr lang="en-GB" sz="2300" dirty="0" smtClean="0"/>
              <a:t> and Hermes </a:t>
            </a:r>
            <a:r>
              <a:rPr lang="en-GB" sz="2300" dirty="0" err="1" smtClean="0"/>
              <a:t>Novas</a:t>
            </a:r>
            <a:r>
              <a:rPr lang="en-GB" sz="2300" dirty="0" smtClean="0"/>
              <a:t> FBA </a:t>
            </a:r>
            <a:r>
              <a:rPr lang="mr-IN" sz="2300" dirty="0" smtClean="0"/>
              <a:t>–</a:t>
            </a:r>
            <a:r>
              <a:rPr lang="en-GB" sz="2300" dirty="0" smtClean="0"/>
              <a:t> 21</a:t>
            </a:r>
            <a:r>
              <a:rPr lang="en-GB" sz="2300" baseline="30000" dirty="0" smtClean="0"/>
              <a:t>st</a:t>
            </a:r>
            <a:r>
              <a:rPr lang="en-GB" sz="2300" dirty="0" smtClean="0"/>
              <a:t> September 2017</a:t>
            </a:r>
            <a:endParaRPr lang="en-GB" sz="2300" dirty="0"/>
          </a:p>
          <a:p>
            <a:r>
              <a:rPr lang="en-GB" sz="2300" dirty="0" smtClean="0"/>
              <a:t>6</a:t>
            </a:r>
            <a:r>
              <a:rPr lang="en-GB" sz="2300" baseline="30000" dirty="0" smtClean="0"/>
              <a:t>th</a:t>
            </a:r>
            <a:r>
              <a:rPr lang="en-GB" sz="2300" dirty="0" smtClean="0"/>
              <a:t> mail - </a:t>
            </a:r>
            <a:r>
              <a:rPr lang="en-GB" sz="2300" dirty="0"/>
              <a:t>Emails between Head </a:t>
            </a:r>
            <a:r>
              <a:rPr lang="en-GB" sz="2300" dirty="0" smtClean="0"/>
              <a:t>of </a:t>
            </a:r>
            <a:r>
              <a:rPr lang="en-GB" sz="2300" dirty="0"/>
              <a:t>FBA Logistics </a:t>
            </a:r>
            <a:r>
              <a:rPr lang="en-GB" sz="2300" dirty="0" smtClean="0"/>
              <a:t>and CFO of FBA</a:t>
            </a:r>
            <a:r>
              <a:rPr lang="mr-IN" sz="2300" dirty="0"/>
              <a:t> –</a:t>
            </a:r>
            <a:r>
              <a:rPr lang="en-GB" sz="2300" dirty="0"/>
              <a:t> 21</a:t>
            </a:r>
            <a:r>
              <a:rPr lang="en-GB" sz="2300" baseline="30000" dirty="0"/>
              <a:t>st</a:t>
            </a:r>
            <a:r>
              <a:rPr lang="en-GB" sz="2300" dirty="0"/>
              <a:t> September 2017</a:t>
            </a:r>
            <a:endParaRPr lang="en-GB" sz="2300" dirty="0" smtClean="0"/>
          </a:p>
          <a:p>
            <a:r>
              <a:rPr lang="en-GB" sz="2300" dirty="0" smtClean="0"/>
              <a:t>7</a:t>
            </a:r>
            <a:r>
              <a:rPr lang="en-GB" sz="2300" baseline="30000" dirty="0" smtClean="0"/>
              <a:t>th</a:t>
            </a:r>
            <a:r>
              <a:rPr lang="en-GB" sz="2300" dirty="0" smtClean="0"/>
              <a:t> mail - </a:t>
            </a:r>
            <a:r>
              <a:rPr lang="en-GB" sz="2300" dirty="0"/>
              <a:t>Emails between Deputy Head of FBA Logistics and CFO of </a:t>
            </a:r>
            <a:r>
              <a:rPr lang="en-GB" sz="2300" dirty="0" smtClean="0"/>
              <a:t>FBA </a:t>
            </a:r>
            <a:r>
              <a:rPr lang="mr-IN" sz="2300" dirty="0" smtClean="0"/>
              <a:t>–</a:t>
            </a:r>
            <a:r>
              <a:rPr lang="en-GB" sz="2300" dirty="0" smtClean="0"/>
              <a:t> </a:t>
            </a:r>
            <a:r>
              <a:rPr lang="en-GB" sz="2300" dirty="0"/>
              <a:t>21</a:t>
            </a:r>
            <a:r>
              <a:rPr lang="en-GB" sz="2300" baseline="30000" dirty="0"/>
              <a:t>st</a:t>
            </a:r>
            <a:r>
              <a:rPr lang="en-GB" sz="2300" dirty="0"/>
              <a:t> September 2017</a:t>
            </a:r>
          </a:p>
          <a:p>
            <a:r>
              <a:rPr lang="en-GB" sz="2300" dirty="0" smtClean="0"/>
              <a:t>8</a:t>
            </a:r>
            <a:r>
              <a:rPr lang="en-GB" sz="2300" baseline="30000" dirty="0" smtClean="0"/>
              <a:t>th</a:t>
            </a:r>
            <a:r>
              <a:rPr lang="en-GB" sz="2300" dirty="0" smtClean="0"/>
              <a:t> mail - </a:t>
            </a:r>
            <a:r>
              <a:rPr lang="en-GB" sz="2300" dirty="0"/>
              <a:t>Emails between CFO of FBA </a:t>
            </a:r>
            <a:r>
              <a:rPr lang="en-GB" sz="2300" dirty="0" smtClean="0"/>
              <a:t>and </a:t>
            </a:r>
            <a:r>
              <a:rPr lang="en-GB" sz="2300" dirty="0" err="1" smtClean="0"/>
              <a:t>Otos</a:t>
            </a:r>
            <a:r>
              <a:rPr lang="en-GB" sz="2300" dirty="0" smtClean="0"/>
              <a:t> </a:t>
            </a:r>
            <a:r>
              <a:rPr lang="en-GB" sz="2300" dirty="0" err="1" smtClean="0"/>
              <a:t>Polaroidos</a:t>
            </a:r>
            <a:r>
              <a:rPr lang="en-GB" sz="2300" dirty="0" smtClean="0"/>
              <a:t> UBP </a:t>
            </a:r>
            <a:r>
              <a:rPr lang="mr-IN" sz="2300" dirty="0" smtClean="0"/>
              <a:t>–</a:t>
            </a:r>
            <a:r>
              <a:rPr lang="en-GB" sz="2300" dirty="0" smtClean="0"/>
              <a:t> </a:t>
            </a:r>
            <a:r>
              <a:rPr lang="en-GB" sz="2300" dirty="0"/>
              <a:t>21</a:t>
            </a:r>
            <a:r>
              <a:rPr lang="en-GB" sz="2300" baseline="30000" dirty="0"/>
              <a:t>st</a:t>
            </a:r>
            <a:r>
              <a:rPr lang="en-GB" sz="2300" dirty="0"/>
              <a:t> September </a:t>
            </a:r>
            <a:r>
              <a:rPr lang="en-GB" sz="2300" dirty="0" smtClean="0"/>
              <a:t>2017</a:t>
            </a:r>
            <a:endParaRPr lang="en-GB" sz="2300" dirty="0"/>
          </a:p>
          <a:p>
            <a:r>
              <a:rPr lang="en-GB" sz="2300" dirty="0" smtClean="0"/>
              <a:t>9</a:t>
            </a:r>
            <a:r>
              <a:rPr lang="en-GB" sz="2300" baseline="30000" dirty="0" smtClean="0"/>
              <a:t>th</a:t>
            </a:r>
            <a:r>
              <a:rPr lang="en-GB" sz="2300" dirty="0" smtClean="0"/>
              <a:t> mail - </a:t>
            </a:r>
            <a:r>
              <a:rPr lang="en-GB" sz="2300" dirty="0"/>
              <a:t>Emails between Deputy Head of FBA Logistics  and </a:t>
            </a:r>
            <a:r>
              <a:rPr lang="en-GB" sz="2300" dirty="0" smtClean="0"/>
              <a:t>CFO FBA </a:t>
            </a:r>
            <a:r>
              <a:rPr lang="mr-IN" sz="2300" dirty="0"/>
              <a:t>–</a:t>
            </a:r>
            <a:r>
              <a:rPr lang="en-GB" sz="2300" dirty="0"/>
              <a:t> 21</a:t>
            </a:r>
            <a:r>
              <a:rPr lang="en-GB" sz="2300" baseline="30000" dirty="0"/>
              <a:t>st</a:t>
            </a:r>
            <a:r>
              <a:rPr lang="en-GB" sz="2300" dirty="0"/>
              <a:t> September </a:t>
            </a:r>
            <a:r>
              <a:rPr lang="en-GB" sz="2300" dirty="0" smtClean="0"/>
              <a:t>2017</a:t>
            </a:r>
            <a:endParaRPr lang="en-GB" sz="2300" dirty="0"/>
          </a:p>
          <a:p>
            <a:r>
              <a:rPr lang="en-GB" sz="2300" dirty="0" smtClean="0"/>
              <a:t>10</a:t>
            </a:r>
            <a:r>
              <a:rPr lang="en-GB" sz="2300" baseline="30000" dirty="0" smtClean="0"/>
              <a:t>th</a:t>
            </a:r>
            <a:r>
              <a:rPr lang="en-GB" sz="2300" dirty="0" smtClean="0"/>
              <a:t> mail - </a:t>
            </a:r>
            <a:r>
              <a:rPr lang="en-GB" sz="2300" dirty="0"/>
              <a:t>Emails between </a:t>
            </a:r>
            <a:r>
              <a:rPr lang="en-GB" sz="2300" dirty="0" err="1"/>
              <a:t>Otos</a:t>
            </a:r>
            <a:r>
              <a:rPr lang="en-GB" sz="2300" dirty="0"/>
              <a:t> </a:t>
            </a:r>
            <a:r>
              <a:rPr lang="en-GB" sz="2300" dirty="0" err="1"/>
              <a:t>Polaroidos</a:t>
            </a:r>
            <a:r>
              <a:rPr lang="en-GB" sz="2300" dirty="0"/>
              <a:t> </a:t>
            </a:r>
            <a:r>
              <a:rPr lang="en-GB" sz="2300" dirty="0" smtClean="0"/>
              <a:t>UBP and CFO </a:t>
            </a:r>
            <a:r>
              <a:rPr lang="en-GB" sz="2300" dirty="0"/>
              <a:t>of </a:t>
            </a:r>
            <a:r>
              <a:rPr lang="en-GB" sz="2300" dirty="0" smtClean="0"/>
              <a:t>FBA </a:t>
            </a:r>
            <a:r>
              <a:rPr lang="mr-IN" sz="2300" dirty="0" smtClean="0"/>
              <a:t>–</a:t>
            </a:r>
            <a:r>
              <a:rPr lang="en-GB" sz="2300" dirty="0" smtClean="0"/>
              <a:t> 28</a:t>
            </a:r>
            <a:r>
              <a:rPr lang="en-GB" sz="2300" baseline="30000" dirty="0" smtClean="0"/>
              <a:t>th</a:t>
            </a:r>
            <a:r>
              <a:rPr lang="en-GB" sz="2300" dirty="0" smtClean="0"/>
              <a:t> </a:t>
            </a:r>
            <a:r>
              <a:rPr lang="en-GB" sz="2300" dirty="0"/>
              <a:t>September 2017</a:t>
            </a:r>
          </a:p>
          <a:p>
            <a:r>
              <a:rPr lang="en-GB" sz="2300" dirty="0" smtClean="0"/>
              <a:t>11</a:t>
            </a:r>
            <a:r>
              <a:rPr lang="en-GB" sz="2300" baseline="30000" dirty="0" smtClean="0"/>
              <a:t>th</a:t>
            </a:r>
            <a:r>
              <a:rPr lang="en-GB" sz="2300" dirty="0" smtClean="0"/>
              <a:t> mail - </a:t>
            </a:r>
            <a:r>
              <a:rPr lang="en-GB" sz="2300" dirty="0"/>
              <a:t>Emails between </a:t>
            </a:r>
            <a:r>
              <a:rPr lang="en-GB" sz="2300" dirty="0" err="1"/>
              <a:t>Otos</a:t>
            </a:r>
            <a:r>
              <a:rPr lang="en-GB" sz="2300" dirty="0"/>
              <a:t> </a:t>
            </a:r>
            <a:r>
              <a:rPr lang="en-GB" sz="2300" dirty="0" err="1"/>
              <a:t>Polaroidos</a:t>
            </a:r>
            <a:r>
              <a:rPr lang="en-GB" sz="2300" dirty="0"/>
              <a:t> UBP </a:t>
            </a:r>
            <a:r>
              <a:rPr lang="en-GB" sz="2300" dirty="0" smtClean="0"/>
              <a:t>and CFO </a:t>
            </a:r>
            <a:r>
              <a:rPr lang="en-GB" sz="2300" dirty="0"/>
              <a:t>of </a:t>
            </a:r>
            <a:r>
              <a:rPr lang="en-GB" sz="2300" dirty="0" smtClean="0"/>
              <a:t>FBA </a:t>
            </a:r>
            <a:r>
              <a:rPr lang="mr-IN" sz="2300" dirty="0"/>
              <a:t>–</a:t>
            </a:r>
            <a:r>
              <a:rPr lang="en-GB" sz="2300" dirty="0"/>
              <a:t> 28</a:t>
            </a:r>
            <a:r>
              <a:rPr lang="en-GB" sz="2300" baseline="30000" dirty="0"/>
              <a:t>th</a:t>
            </a:r>
            <a:r>
              <a:rPr lang="en-GB" sz="2300" dirty="0"/>
              <a:t> September 2017</a:t>
            </a:r>
          </a:p>
          <a:p>
            <a:endParaRPr lang="en-GB" dirty="0"/>
          </a:p>
        </p:txBody>
      </p:sp>
    </p:spTree>
    <p:extLst>
      <p:ext uri="{BB962C8B-B14F-4D97-AF65-F5344CB8AC3E}">
        <p14:creationId xmlns:p14="http://schemas.microsoft.com/office/powerpoint/2010/main" val="2623472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365125"/>
            <a:ext cx="10515600" cy="1325563"/>
          </a:xfrm>
        </p:spPr>
        <p:txBody>
          <a:bodyPr/>
          <a:lstStyle/>
          <a:p>
            <a:r>
              <a:rPr lang="en-GB" dirty="0" smtClean="0"/>
              <a:t>Case Investigation Evidence</a:t>
            </a:r>
            <a:endParaRPr lang="en-GB" dirty="0"/>
          </a:p>
        </p:txBody>
      </p:sp>
      <p:sp>
        <p:nvSpPr>
          <p:cNvPr id="5" name="Content Placeholder 4"/>
          <p:cNvSpPr txBox="1">
            <a:spLocks noGrp="1"/>
          </p:cNvSpPr>
          <p:nvPr>
            <p:ph idx="1"/>
          </p:nvPr>
        </p:nvSpPr>
        <p:spPr>
          <a:xfrm>
            <a:off x="558265" y="1690688"/>
            <a:ext cx="6930190" cy="3545586"/>
          </a:xfrm>
          <a:prstGeom prst="rect">
            <a:avLst/>
          </a:prstGeom>
          <a:noFill/>
        </p:spPr>
        <p:txBody>
          <a:bodyPr wrap="square" rtlCol="0">
            <a:spAutoFit/>
          </a:bodyPr>
          <a:lstStyle/>
          <a:p>
            <a:pPr marL="0" indent="0">
              <a:spcBef>
                <a:spcPts val="0"/>
              </a:spcBef>
              <a:spcAft>
                <a:spcPts val="1500"/>
              </a:spcAft>
              <a:buNone/>
            </a:pPr>
            <a:r>
              <a:rPr lang="en-GB" sz="2400" b="1" u="sng" dirty="0" smtClean="0"/>
              <a:t>Miscellaneous Evidence</a:t>
            </a:r>
          </a:p>
          <a:p>
            <a:pPr>
              <a:spcBef>
                <a:spcPts val="0"/>
              </a:spcBef>
              <a:spcAft>
                <a:spcPts val="300"/>
              </a:spcAft>
            </a:pPr>
            <a:r>
              <a:rPr lang="en-GB" sz="2400" dirty="0" smtClean="0"/>
              <a:t>Anti-spyware </a:t>
            </a:r>
            <a:r>
              <a:rPr lang="en-GB" sz="2400" dirty="0"/>
              <a:t>software scan results </a:t>
            </a:r>
            <a:r>
              <a:rPr lang="en-GB" sz="2400" dirty="0" smtClean="0"/>
              <a:t>report</a:t>
            </a:r>
            <a:endParaRPr lang="en-GB" sz="2400" dirty="0"/>
          </a:p>
          <a:p>
            <a:pPr>
              <a:spcBef>
                <a:spcPts val="0"/>
              </a:spcBef>
              <a:spcAft>
                <a:spcPts val="300"/>
              </a:spcAft>
            </a:pPr>
            <a:r>
              <a:rPr lang="en-GB" sz="2400" dirty="0"/>
              <a:t>DSBNO UBPO Account </a:t>
            </a:r>
            <a:r>
              <a:rPr lang="en-GB" sz="2400" dirty="0" smtClean="0"/>
              <a:t>Registration</a:t>
            </a:r>
            <a:endParaRPr lang="en-GB" sz="2400" dirty="0"/>
          </a:p>
          <a:p>
            <a:pPr>
              <a:spcBef>
                <a:spcPts val="0"/>
              </a:spcBef>
              <a:spcAft>
                <a:spcPts val="300"/>
              </a:spcAft>
            </a:pPr>
            <a:r>
              <a:rPr lang="en-GB" sz="2400" dirty="0"/>
              <a:t>FBA - UBP </a:t>
            </a:r>
            <a:r>
              <a:rPr lang="en-GB" sz="2400" dirty="0" smtClean="0"/>
              <a:t>contract</a:t>
            </a:r>
            <a:endParaRPr lang="en-GB" sz="2400" dirty="0"/>
          </a:p>
          <a:p>
            <a:pPr>
              <a:spcBef>
                <a:spcPts val="0"/>
              </a:spcBef>
              <a:spcAft>
                <a:spcPts val="300"/>
              </a:spcAft>
            </a:pPr>
            <a:r>
              <a:rPr lang="en-GB" sz="2400" dirty="0"/>
              <a:t>FBA Announcement of the Anniversary </a:t>
            </a:r>
            <a:r>
              <a:rPr lang="en-GB" sz="2400" dirty="0" smtClean="0"/>
              <a:t>bond</a:t>
            </a:r>
            <a:endParaRPr lang="en-GB" sz="2400" dirty="0"/>
          </a:p>
          <a:p>
            <a:pPr>
              <a:spcBef>
                <a:spcPts val="0"/>
              </a:spcBef>
              <a:spcAft>
                <a:spcPts val="300"/>
              </a:spcAft>
            </a:pPr>
            <a:r>
              <a:rPr lang="en-GB" sz="2400" dirty="0"/>
              <a:t>FBA </a:t>
            </a:r>
            <a:r>
              <a:rPr lang="en-GB" sz="2400" dirty="0" smtClean="0"/>
              <a:t>Bond</a:t>
            </a:r>
            <a:endParaRPr lang="en-GB" sz="2400" dirty="0"/>
          </a:p>
          <a:p>
            <a:pPr>
              <a:spcBef>
                <a:spcPts val="0"/>
              </a:spcBef>
              <a:spcAft>
                <a:spcPts val="300"/>
              </a:spcAft>
            </a:pPr>
            <a:r>
              <a:rPr lang="en-GB" sz="2400" dirty="0"/>
              <a:t>SMTP Server Company Bitcoin payment </a:t>
            </a:r>
            <a:r>
              <a:rPr lang="en-GB" sz="2400" dirty="0" smtClean="0"/>
              <a:t>report</a:t>
            </a:r>
            <a:endParaRPr lang="en-GB" sz="2400" dirty="0"/>
          </a:p>
          <a:p>
            <a:pPr>
              <a:spcBef>
                <a:spcPts val="0"/>
              </a:spcBef>
              <a:spcAft>
                <a:spcPts val="300"/>
              </a:spcAft>
            </a:pPr>
            <a:r>
              <a:rPr lang="en-GB" sz="2400" dirty="0"/>
              <a:t>SMTP server network tracing </a:t>
            </a:r>
            <a:r>
              <a:rPr lang="en-GB" sz="2400" dirty="0" smtClean="0"/>
              <a:t>report</a:t>
            </a:r>
            <a:endParaRPr lang="en-GB" sz="2400" dirty="0"/>
          </a:p>
          <a:p>
            <a:pPr>
              <a:spcBef>
                <a:spcPts val="0"/>
              </a:spcBef>
              <a:spcAft>
                <a:spcPts val="300"/>
              </a:spcAft>
            </a:pPr>
            <a:r>
              <a:rPr lang="en-GB" sz="2400" dirty="0"/>
              <a:t>UBPO dummy company </a:t>
            </a:r>
            <a:r>
              <a:rPr lang="en-GB" sz="2400" dirty="0" smtClean="0"/>
              <a:t>registration</a:t>
            </a:r>
            <a:endParaRPr lang="en-GB" sz="2400" dirty="0"/>
          </a:p>
        </p:txBody>
      </p:sp>
      <p:sp>
        <p:nvSpPr>
          <p:cNvPr id="6" name="TextBox 5"/>
          <p:cNvSpPr txBox="1"/>
          <p:nvPr/>
        </p:nvSpPr>
        <p:spPr>
          <a:xfrm>
            <a:off x="7691387" y="1663194"/>
            <a:ext cx="4272815" cy="2246769"/>
          </a:xfrm>
          <a:prstGeom prst="rect">
            <a:avLst/>
          </a:prstGeom>
          <a:noFill/>
        </p:spPr>
        <p:txBody>
          <a:bodyPr wrap="square" rtlCol="0">
            <a:spAutoFit/>
          </a:bodyPr>
          <a:lstStyle/>
          <a:p>
            <a:pPr>
              <a:spcAft>
                <a:spcPts val="1500"/>
              </a:spcAft>
            </a:pPr>
            <a:r>
              <a:rPr lang="en-GB" sz="2400" b="1" u="sng" dirty="0" smtClean="0"/>
              <a:t>Financial Information</a:t>
            </a:r>
          </a:p>
          <a:p>
            <a:pPr marL="342900" indent="-342900">
              <a:spcAft>
                <a:spcPts val="300"/>
              </a:spcAft>
              <a:buFont typeface="Arial" charset="0"/>
              <a:buChar char="•"/>
            </a:pPr>
            <a:r>
              <a:rPr lang="en-GB" sz="2400" dirty="0" smtClean="0"/>
              <a:t>FBA </a:t>
            </a:r>
            <a:r>
              <a:rPr lang="en-GB" sz="2400" dirty="0"/>
              <a:t>Bank </a:t>
            </a:r>
            <a:r>
              <a:rPr lang="en-GB" sz="2400" dirty="0" smtClean="0"/>
              <a:t>Statement</a:t>
            </a:r>
            <a:endParaRPr lang="en-GB" sz="2400" dirty="0"/>
          </a:p>
          <a:p>
            <a:pPr marL="342900" indent="-342900">
              <a:spcAft>
                <a:spcPts val="300"/>
              </a:spcAft>
              <a:buFont typeface="Arial" charset="0"/>
              <a:buChar char="•"/>
            </a:pPr>
            <a:r>
              <a:rPr lang="en-GB" sz="2400" dirty="0"/>
              <a:t>UBP Bank </a:t>
            </a:r>
            <a:r>
              <a:rPr lang="en-GB" sz="2400" dirty="0" smtClean="0"/>
              <a:t>Statement</a:t>
            </a:r>
            <a:endParaRPr lang="en-GB" sz="2400" dirty="0"/>
          </a:p>
          <a:p>
            <a:pPr marL="342900" indent="-342900">
              <a:spcAft>
                <a:spcPts val="300"/>
              </a:spcAft>
              <a:buFont typeface="Arial" charset="0"/>
              <a:buChar char="•"/>
            </a:pPr>
            <a:r>
              <a:rPr lang="en-GB" sz="2400" dirty="0"/>
              <a:t>UBP false </a:t>
            </a:r>
            <a:r>
              <a:rPr lang="en-GB" sz="2400" dirty="0" smtClean="0"/>
              <a:t>invoice</a:t>
            </a:r>
            <a:endParaRPr lang="en-GB" sz="2400" dirty="0"/>
          </a:p>
          <a:p>
            <a:pPr marL="342900" indent="-342900">
              <a:spcAft>
                <a:spcPts val="300"/>
              </a:spcAft>
              <a:buFont typeface="Arial" charset="0"/>
              <a:buChar char="•"/>
            </a:pPr>
            <a:r>
              <a:rPr lang="en-GB" sz="2400" dirty="0"/>
              <a:t>UBP </a:t>
            </a:r>
            <a:r>
              <a:rPr lang="en-GB" sz="2400" dirty="0" err="1"/>
              <a:t>proforma</a:t>
            </a:r>
            <a:r>
              <a:rPr lang="en-GB" sz="2400" dirty="0"/>
              <a:t> </a:t>
            </a:r>
            <a:r>
              <a:rPr lang="en-GB" sz="2400" dirty="0" smtClean="0"/>
              <a:t>invoice</a:t>
            </a:r>
            <a:endParaRPr lang="en-GB" sz="2400" dirty="0"/>
          </a:p>
        </p:txBody>
      </p:sp>
      <p:sp>
        <p:nvSpPr>
          <p:cNvPr id="7" name="TextBox 6"/>
          <p:cNvSpPr txBox="1"/>
          <p:nvPr/>
        </p:nvSpPr>
        <p:spPr>
          <a:xfrm>
            <a:off x="7691387" y="3932088"/>
            <a:ext cx="3810802" cy="1838965"/>
          </a:xfrm>
          <a:prstGeom prst="rect">
            <a:avLst/>
          </a:prstGeom>
          <a:noFill/>
        </p:spPr>
        <p:txBody>
          <a:bodyPr wrap="square" rtlCol="0">
            <a:spAutoFit/>
          </a:bodyPr>
          <a:lstStyle/>
          <a:p>
            <a:pPr>
              <a:spcAft>
                <a:spcPts val="1500"/>
              </a:spcAft>
            </a:pPr>
            <a:r>
              <a:rPr lang="en-GB" sz="2400" b="1" u="sng" dirty="0" smtClean="0"/>
              <a:t>Witness Statements</a:t>
            </a:r>
          </a:p>
          <a:p>
            <a:pPr marL="342900" indent="-342900">
              <a:spcAft>
                <a:spcPts val="300"/>
              </a:spcAft>
              <a:buFont typeface="Arial" charset="0"/>
              <a:buChar char="•"/>
            </a:pPr>
            <a:r>
              <a:rPr lang="en-GB" sz="2400" dirty="0" smtClean="0"/>
              <a:t>FBA </a:t>
            </a:r>
            <a:r>
              <a:rPr lang="en-GB" sz="2400" dirty="0"/>
              <a:t>DLO </a:t>
            </a:r>
            <a:r>
              <a:rPr lang="en-GB" sz="2400" dirty="0" smtClean="0"/>
              <a:t>Statement</a:t>
            </a:r>
            <a:endParaRPr lang="en-GB" sz="2400" dirty="0"/>
          </a:p>
          <a:p>
            <a:pPr marL="342900" indent="-342900">
              <a:spcAft>
                <a:spcPts val="300"/>
              </a:spcAft>
              <a:buFont typeface="Arial" charset="0"/>
              <a:buChar char="•"/>
            </a:pPr>
            <a:r>
              <a:rPr lang="en-GB" sz="2400" dirty="0"/>
              <a:t>FBA FD </a:t>
            </a:r>
            <a:r>
              <a:rPr lang="en-GB" sz="2400" dirty="0" smtClean="0"/>
              <a:t>Statement</a:t>
            </a:r>
            <a:endParaRPr lang="en-GB" sz="2400" dirty="0"/>
          </a:p>
          <a:p>
            <a:pPr marL="342900" indent="-342900">
              <a:spcAft>
                <a:spcPts val="300"/>
              </a:spcAft>
              <a:buFont typeface="Arial" charset="0"/>
              <a:buChar char="•"/>
            </a:pPr>
            <a:r>
              <a:rPr lang="en-GB" sz="2400" dirty="0"/>
              <a:t>FBA IT </a:t>
            </a:r>
            <a:r>
              <a:rPr lang="en-GB" sz="2400" dirty="0" smtClean="0"/>
              <a:t>Statement</a:t>
            </a:r>
            <a:endParaRPr lang="en-GB" sz="2400" dirty="0"/>
          </a:p>
        </p:txBody>
      </p:sp>
    </p:spTree>
    <p:extLst>
      <p:ext uri="{BB962C8B-B14F-4D97-AF65-F5344CB8AC3E}">
        <p14:creationId xmlns:p14="http://schemas.microsoft.com/office/powerpoint/2010/main" val="3742634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Exercise</a:t>
            </a:r>
            <a:endParaRPr lang="en-GB" dirty="0"/>
          </a:p>
        </p:txBody>
      </p:sp>
      <p:sp>
        <p:nvSpPr>
          <p:cNvPr id="3" name="Content Placeholder 2"/>
          <p:cNvSpPr>
            <a:spLocks noGrp="1"/>
          </p:cNvSpPr>
          <p:nvPr>
            <p:ph idx="1"/>
          </p:nvPr>
        </p:nvSpPr>
        <p:spPr>
          <a:xfrm>
            <a:off x="838200" y="1690688"/>
            <a:ext cx="10515600" cy="4351338"/>
          </a:xfrm>
        </p:spPr>
        <p:txBody>
          <a:bodyPr>
            <a:normAutofit/>
          </a:bodyPr>
          <a:lstStyle/>
          <a:p>
            <a:r>
              <a:rPr lang="en-GB" sz="3200" dirty="0" smtClean="0"/>
              <a:t>Please look at the two documents:</a:t>
            </a:r>
          </a:p>
          <a:p>
            <a:pPr lvl="1"/>
            <a:r>
              <a:rPr lang="en-GB" sz="3200" dirty="0" smtClean="0"/>
              <a:t>Mail 11</a:t>
            </a:r>
          </a:p>
          <a:p>
            <a:pPr lvl="1"/>
            <a:r>
              <a:rPr lang="en-GB" sz="3200" dirty="0" smtClean="0"/>
              <a:t>Mail 11 (hash)</a:t>
            </a:r>
          </a:p>
          <a:p>
            <a:pPr lvl="1"/>
            <a:endParaRPr lang="en-GB" sz="3200" dirty="0"/>
          </a:p>
          <a:p>
            <a:r>
              <a:rPr lang="en-GB" sz="3200" dirty="0" smtClean="0"/>
              <a:t>Can you see any differences between the documents?</a:t>
            </a:r>
            <a:endParaRPr lang="en-GB" sz="3200" dirty="0"/>
          </a:p>
        </p:txBody>
      </p:sp>
      <p:pic>
        <p:nvPicPr>
          <p:cNvPr id="5" name="Picture 4"/>
          <p:cNvPicPr>
            <a:picLocks noChangeAspect="1"/>
          </p:cNvPicPr>
          <p:nvPr/>
        </p:nvPicPr>
        <p:blipFill>
          <a:blip r:embed="rId3"/>
          <a:stretch>
            <a:fillRect/>
          </a:stretch>
        </p:blipFill>
        <p:spPr>
          <a:xfrm>
            <a:off x="9575774" y="0"/>
            <a:ext cx="2608919" cy="3047919"/>
          </a:xfrm>
          <a:prstGeom prst="rect">
            <a:avLst/>
          </a:prstGeom>
        </p:spPr>
      </p:pic>
    </p:spTree>
    <p:extLst>
      <p:ext uri="{BB962C8B-B14F-4D97-AF65-F5344CB8AC3E}">
        <p14:creationId xmlns:p14="http://schemas.microsoft.com/office/powerpoint/2010/main" val="19230528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5664" y="150405"/>
            <a:ext cx="5946566" cy="6571488"/>
          </a:xfrm>
          <a:prstGeom prst="rect">
            <a:avLst/>
          </a:prstGeom>
        </p:spPr>
      </p:pic>
      <p:sp>
        <p:nvSpPr>
          <p:cNvPr id="2" name="Rectangle 1"/>
          <p:cNvSpPr/>
          <p:nvPr/>
        </p:nvSpPr>
        <p:spPr>
          <a:xfrm>
            <a:off x="814491" y="626394"/>
            <a:ext cx="2795958" cy="769441"/>
          </a:xfrm>
          <a:prstGeom prst="rect">
            <a:avLst/>
          </a:prstGeom>
        </p:spPr>
        <p:txBody>
          <a:bodyPr wrap="none">
            <a:spAutoFit/>
          </a:bodyPr>
          <a:lstStyle/>
          <a:p>
            <a:r>
              <a:rPr lang="en-GB" sz="4400" b="1" dirty="0" smtClean="0"/>
              <a:t>Mail11.doc</a:t>
            </a:r>
            <a:endParaRPr lang="en-GB" sz="4400" b="1" dirty="0"/>
          </a:p>
        </p:txBody>
      </p:sp>
    </p:spTree>
    <p:extLst>
      <p:ext uri="{BB962C8B-B14F-4D97-AF65-F5344CB8AC3E}">
        <p14:creationId xmlns:p14="http://schemas.microsoft.com/office/powerpoint/2010/main" val="10789578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MD5 hash of file mail11.doc</a:t>
            </a:r>
            <a:endParaRPr lang="en-GB"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4384" y="1513859"/>
            <a:ext cx="8335697" cy="5344141"/>
          </a:xfrm>
        </p:spPr>
      </p:pic>
      <p:sp>
        <p:nvSpPr>
          <p:cNvPr id="5" name="TextBox 4"/>
          <p:cNvSpPr txBox="1"/>
          <p:nvPr/>
        </p:nvSpPr>
        <p:spPr>
          <a:xfrm>
            <a:off x="4215865" y="4569937"/>
            <a:ext cx="6325644" cy="523220"/>
          </a:xfrm>
          <a:prstGeom prst="rect">
            <a:avLst/>
          </a:prstGeom>
          <a:noFill/>
        </p:spPr>
        <p:txBody>
          <a:bodyPr wrap="square" rtlCol="0">
            <a:spAutoFit/>
          </a:bodyPr>
          <a:lstStyle/>
          <a:p>
            <a:r>
              <a:rPr lang="en-GB" sz="2800" dirty="0" smtClean="0"/>
              <a:t>b5d7a782e6e37df72beaffab61cf6db</a:t>
            </a:r>
            <a:endParaRPr lang="en-GB" sz="2800" dirty="0"/>
          </a:p>
        </p:txBody>
      </p:sp>
      <p:cxnSp>
        <p:nvCxnSpPr>
          <p:cNvPr id="6" name="Straight Connector 5"/>
          <p:cNvCxnSpPr/>
          <p:nvPr/>
        </p:nvCxnSpPr>
        <p:spPr>
          <a:xfrm flipV="1">
            <a:off x="6614599" y="2532020"/>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9446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874295" y="731520"/>
            <a:ext cx="8229600" cy="774700"/>
          </a:xfrm>
        </p:spPr>
        <p:txBody>
          <a:bodyPr/>
          <a:lstStyle/>
          <a:p>
            <a:r>
              <a:rPr lang="en-US" altLang="sr-Latn-CS" b="1" dirty="0">
                <a:ea typeface="MS PGothic" charset="-128"/>
              </a:rPr>
              <a:t>Agenda</a:t>
            </a:r>
          </a:p>
        </p:txBody>
      </p:sp>
      <p:sp>
        <p:nvSpPr>
          <p:cNvPr id="3075" name="Content Placeholder 2"/>
          <p:cNvSpPr>
            <a:spLocks noGrp="1"/>
          </p:cNvSpPr>
          <p:nvPr>
            <p:ph idx="1"/>
          </p:nvPr>
        </p:nvSpPr>
        <p:spPr>
          <a:xfrm>
            <a:off x="960921" y="1640973"/>
            <a:ext cx="9097479" cy="3258286"/>
          </a:xfrm>
        </p:spPr>
        <p:txBody>
          <a:bodyPr>
            <a:normAutofit/>
          </a:bodyPr>
          <a:lstStyle/>
          <a:p>
            <a:pPr>
              <a:lnSpc>
                <a:spcPts val="3360"/>
              </a:lnSpc>
              <a:spcBef>
                <a:spcPts val="1600"/>
              </a:spcBef>
              <a:buFont typeface="Arial" panose="020B0604020202020204" pitchFamily="34" charset="0"/>
              <a:buChar char="•"/>
              <a:defRPr/>
            </a:pPr>
            <a:r>
              <a:rPr lang="en-US" altLang="x-none" dirty="0" smtClean="0">
                <a:solidFill>
                  <a:srgbClr val="000000"/>
                </a:solidFill>
              </a:rPr>
              <a:t>Electronic Evidence </a:t>
            </a:r>
            <a:r>
              <a:rPr lang="mr-IN" altLang="x-none" dirty="0" smtClean="0">
                <a:solidFill>
                  <a:srgbClr val="000000"/>
                </a:solidFill>
              </a:rPr>
              <a:t>–</a:t>
            </a:r>
            <a:r>
              <a:rPr lang="en-US" altLang="x-none" dirty="0" smtClean="0">
                <a:solidFill>
                  <a:srgbClr val="000000"/>
                </a:solidFill>
              </a:rPr>
              <a:t> A Refresher</a:t>
            </a:r>
            <a:endParaRPr lang="en-US" altLang="x-none" dirty="0">
              <a:solidFill>
                <a:srgbClr val="000000"/>
              </a:solidFill>
            </a:endParaRPr>
          </a:p>
          <a:p>
            <a:pPr>
              <a:lnSpc>
                <a:spcPts val="3360"/>
              </a:lnSpc>
              <a:spcBef>
                <a:spcPts val="1600"/>
              </a:spcBef>
              <a:buFont typeface="Arial" panose="020B0604020202020204" pitchFamily="34" charset="0"/>
              <a:buChar char="•"/>
              <a:defRPr/>
            </a:pPr>
            <a:r>
              <a:rPr lang="en-US" altLang="x-none" dirty="0" smtClean="0">
                <a:solidFill>
                  <a:srgbClr val="000000"/>
                </a:solidFill>
              </a:rPr>
              <a:t>A Deeper Look at Electronic Evidence Considerations</a:t>
            </a:r>
            <a:endParaRPr lang="en-US" altLang="x-none" dirty="0">
              <a:solidFill>
                <a:srgbClr val="000000"/>
              </a:solidFill>
            </a:endParaRPr>
          </a:p>
          <a:p>
            <a:pPr>
              <a:lnSpc>
                <a:spcPts val="3360"/>
              </a:lnSpc>
              <a:spcBef>
                <a:spcPts val="1600"/>
              </a:spcBef>
              <a:buFont typeface="Arial" panose="020B0604020202020204" pitchFamily="34" charset="0"/>
              <a:buChar char="•"/>
              <a:defRPr/>
            </a:pPr>
            <a:r>
              <a:rPr lang="en-US" altLang="x-none" dirty="0" smtClean="0">
                <a:solidFill>
                  <a:srgbClr val="000000"/>
                </a:solidFill>
              </a:rPr>
              <a:t>Case Investigation Evidence</a:t>
            </a:r>
            <a:endParaRPr lang="en-US" altLang="x-none" dirty="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14FF39F6-3D0E-BF4C-9D9C-23B4C09F3ED6}" type="slidenum">
              <a:rPr lang="en-US" altLang="fr-FR" sz="1200">
                <a:solidFill>
                  <a:srgbClr val="898989"/>
                </a:solidFill>
              </a:rPr>
              <a:pPr>
                <a:spcBef>
                  <a:spcPct val="0"/>
                </a:spcBef>
                <a:buFontTx/>
                <a:buNone/>
              </a:pPr>
              <a:t>2</a:t>
            </a:fld>
            <a:endParaRPr lang="en-US" altLang="fr-FR" sz="1200">
              <a:solidFill>
                <a:srgbClr val="898989"/>
              </a:solidFill>
            </a:endParaRPr>
          </a:p>
        </p:txBody>
      </p:sp>
    </p:spTree>
    <p:extLst>
      <p:ext uri="{BB962C8B-B14F-4D97-AF65-F5344CB8AC3E}">
        <p14:creationId xmlns:p14="http://schemas.microsoft.com/office/powerpoint/2010/main" val="2685701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406180" y="22258"/>
            <a:ext cx="6146509" cy="6835742"/>
          </a:xfrm>
        </p:spPr>
      </p:pic>
      <p:sp>
        <p:nvSpPr>
          <p:cNvPr id="5" name="Rectangle 4"/>
          <p:cNvSpPr/>
          <p:nvPr/>
        </p:nvSpPr>
        <p:spPr>
          <a:xfrm>
            <a:off x="814491" y="613868"/>
            <a:ext cx="4386137" cy="769441"/>
          </a:xfrm>
          <a:prstGeom prst="rect">
            <a:avLst/>
          </a:prstGeom>
        </p:spPr>
        <p:txBody>
          <a:bodyPr wrap="none">
            <a:spAutoFit/>
          </a:bodyPr>
          <a:lstStyle/>
          <a:p>
            <a:r>
              <a:rPr lang="en-GB" sz="4400" b="1" dirty="0" smtClean="0"/>
              <a:t>Mail11 (hash).doc</a:t>
            </a:r>
            <a:endParaRPr lang="en-GB" sz="4400" b="1" dirty="0"/>
          </a:p>
        </p:txBody>
      </p:sp>
    </p:spTree>
    <p:extLst>
      <p:ext uri="{BB962C8B-B14F-4D97-AF65-F5344CB8AC3E}">
        <p14:creationId xmlns:p14="http://schemas.microsoft.com/office/powerpoint/2010/main" val="9433903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MD5 hash of 11</a:t>
            </a:r>
            <a:r>
              <a:rPr lang="en-GB" baseline="30000" dirty="0" smtClean="0"/>
              <a:t>th</a:t>
            </a:r>
            <a:r>
              <a:rPr lang="en-GB" dirty="0" smtClean="0"/>
              <a:t> Mail (hash).doc</a:t>
            </a:r>
            <a:endParaRPr lang="en-GB" dirty="0"/>
          </a:p>
        </p:txBody>
      </p:sp>
      <p:pic>
        <p:nvPicPr>
          <p:cNvPr id="12" name="Content Placeholder 1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5298" y="1388663"/>
            <a:ext cx="8540055" cy="5488967"/>
          </a:xfrm>
        </p:spPr>
      </p:pic>
      <p:sp>
        <p:nvSpPr>
          <p:cNvPr id="13" name="TextBox 12"/>
          <p:cNvSpPr txBox="1"/>
          <p:nvPr/>
        </p:nvSpPr>
        <p:spPr>
          <a:xfrm>
            <a:off x="3462524" y="4741379"/>
            <a:ext cx="6477802" cy="523220"/>
          </a:xfrm>
          <a:prstGeom prst="rect">
            <a:avLst/>
          </a:prstGeom>
          <a:noFill/>
        </p:spPr>
        <p:txBody>
          <a:bodyPr wrap="square" rtlCol="0">
            <a:spAutoFit/>
          </a:bodyPr>
          <a:lstStyle/>
          <a:p>
            <a:r>
              <a:rPr lang="en-GB" sz="2800" dirty="0" smtClean="0"/>
              <a:t>4358069e0c514e533356c1ada6701259</a:t>
            </a:r>
            <a:endParaRPr lang="en-GB" sz="2800" dirty="0"/>
          </a:p>
        </p:txBody>
      </p:sp>
      <p:cxnSp>
        <p:nvCxnSpPr>
          <p:cNvPr id="14" name="Straight Connector 13"/>
          <p:cNvCxnSpPr/>
          <p:nvPr/>
        </p:nvCxnSpPr>
        <p:spPr>
          <a:xfrm flipV="1">
            <a:off x="6563639" y="2580362"/>
            <a:ext cx="1528175" cy="2037917"/>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45766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 Looked at </a:t>
            </a:r>
            <a:r>
              <a:rPr lang="en-GB" smtClean="0"/>
              <a:t>Another Way</a:t>
            </a:r>
            <a:endParaRPr lang="en-GB"/>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727" y="1414554"/>
            <a:ext cx="8596545" cy="4351338"/>
          </a:xfrm>
        </p:spPr>
      </p:pic>
      <p:sp>
        <p:nvSpPr>
          <p:cNvPr id="7" name="TextBox 6"/>
          <p:cNvSpPr txBox="1"/>
          <p:nvPr/>
        </p:nvSpPr>
        <p:spPr>
          <a:xfrm>
            <a:off x="838200" y="2928556"/>
            <a:ext cx="6325644" cy="523220"/>
          </a:xfrm>
          <a:prstGeom prst="rect">
            <a:avLst/>
          </a:prstGeom>
          <a:noFill/>
        </p:spPr>
        <p:txBody>
          <a:bodyPr wrap="square" rtlCol="0">
            <a:spAutoFit/>
          </a:bodyPr>
          <a:lstStyle/>
          <a:p>
            <a:r>
              <a:rPr lang="en-GB" sz="2800" dirty="0" smtClean="0"/>
              <a:t>b5d7a782e6e37df72beaffab61cf6dbb</a:t>
            </a:r>
            <a:endParaRPr lang="en-GB" sz="2800" dirty="0"/>
          </a:p>
        </p:txBody>
      </p:sp>
      <p:sp>
        <p:nvSpPr>
          <p:cNvPr id="8" name="TextBox 7"/>
          <p:cNvSpPr txBox="1"/>
          <p:nvPr/>
        </p:nvSpPr>
        <p:spPr>
          <a:xfrm>
            <a:off x="6218965" y="3824004"/>
            <a:ext cx="6477802" cy="523220"/>
          </a:xfrm>
          <a:prstGeom prst="rect">
            <a:avLst/>
          </a:prstGeom>
          <a:noFill/>
        </p:spPr>
        <p:txBody>
          <a:bodyPr wrap="square" rtlCol="0">
            <a:spAutoFit/>
          </a:bodyPr>
          <a:lstStyle/>
          <a:p>
            <a:r>
              <a:rPr lang="en-GB" sz="2800" dirty="0" smtClean="0"/>
              <a:t>4358069e0c514e533356c1ada6701259</a:t>
            </a:r>
            <a:endParaRPr lang="en-GB" sz="2800" dirty="0"/>
          </a:p>
        </p:txBody>
      </p:sp>
      <p:cxnSp>
        <p:nvCxnSpPr>
          <p:cNvPr id="10" name="Straight Connector 9"/>
          <p:cNvCxnSpPr/>
          <p:nvPr/>
        </p:nvCxnSpPr>
        <p:spPr>
          <a:xfrm flipV="1">
            <a:off x="4459265" y="1931563"/>
            <a:ext cx="2704579" cy="1018962"/>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7841293" y="2304789"/>
            <a:ext cx="846326" cy="1554259"/>
          </a:xfrm>
          <a:prstGeom prst="line">
            <a:avLst/>
          </a:prstGeom>
          <a:ln w="63500">
            <a:headEnd type="diamo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20598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Does This Mean?</a:t>
            </a:r>
            <a:endParaRPr lang="en-GB" dirty="0"/>
          </a:p>
        </p:txBody>
      </p:sp>
      <p:sp>
        <p:nvSpPr>
          <p:cNvPr id="3" name="Content Placeholder 2"/>
          <p:cNvSpPr>
            <a:spLocks noGrp="1"/>
          </p:cNvSpPr>
          <p:nvPr>
            <p:ph idx="1"/>
          </p:nvPr>
        </p:nvSpPr>
        <p:spPr>
          <a:xfrm>
            <a:off x="838200" y="1825625"/>
            <a:ext cx="11353800" cy="4351338"/>
          </a:xfrm>
        </p:spPr>
        <p:txBody>
          <a:bodyPr/>
          <a:lstStyle/>
          <a:p>
            <a:r>
              <a:rPr lang="en-GB" dirty="0" smtClean="0"/>
              <a:t>If handled correctly, electronic evidence is one of the best evidence types </a:t>
            </a:r>
          </a:p>
          <a:p>
            <a:pPr lvl="1"/>
            <a:r>
              <a:rPr lang="en-GB" dirty="0" smtClean="0"/>
              <a:t>There </a:t>
            </a:r>
            <a:r>
              <a:rPr lang="en-GB" dirty="0"/>
              <a:t>should be evidence at both ends of </a:t>
            </a:r>
            <a:r>
              <a:rPr lang="en-GB" dirty="0" smtClean="0"/>
              <a:t>an </a:t>
            </a:r>
            <a:r>
              <a:rPr lang="en-GB" dirty="0"/>
              <a:t>email chain.</a:t>
            </a:r>
          </a:p>
          <a:p>
            <a:pPr lvl="1"/>
            <a:r>
              <a:rPr lang="en-GB" dirty="0" smtClean="0"/>
              <a:t>It can be checked against the original or the evidence image</a:t>
            </a:r>
            <a:r>
              <a:rPr lang="en-GB" dirty="0"/>
              <a:t>.</a:t>
            </a:r>
            <a:endParaRPr lang="en-GB" dirty="0" smtClean="0"/>
          </a:p>
          <a:p>
            <a:pPr lvl="1"/>
            <a:r>
              <a:rPr lang="en-GB" dirty="0" smtClean="0"/>
              <a:t>Judges can ask for any file to be checked.</a:t>
            </a:r>
          </a:p>
          <a:p>
            <a:pPr lvl="1"/>
            <a:r>
              <a:rPr lang="en-GB" dirty="0" smtClean="0"/>
              <a:t>Judges can ask how the evidence was collected and handled.</a:t>
            </a:r>
            <a:endParaRPr lang="en-GB" dirty="0"/>
          </a:p>
          <a:p>
            <a:pPr lvl="1"/>
            <a:r>
              <a:rPr lang="en-GB" dirty="0" smtClean="0"/>
              <a:t>Emails have additional header information that can be checked.</a:t>
            </a:r>
          </a:p>
          <a:p>
            <a:pPr lvl="1"/>
            <a:r>
              <a:rPr lang="en-GB" dirty="0" smtClean="0"/>
              <a:t>IP addresses in emails can sometimes be checked.</a:t>
            </a:r>
          </a:p>
          <a:p>
            <a:pPr lvl="1"/>
            <a:r>
              <a:rPr lang="en-GB" dirty="0" smtClean="0"/>
              <a:t>Third party validation of evidence is preferable.</a:t>
            </a:r>
            <a:endParaRPr lang="en-GB" dirty="0"/>
          </a:p>
        </p:txBody>
      </p:sp>
    </p:spTree>
    <p:extLst>
      <p:ext uri="{BB962C8B-B14F-4D97-AF65-F5344CB8AC3E}">
        <p14:creationId xmlns:p14="http://schemas.microsoft.com/office/powerpoint/2010/main" val="5101910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en-GB" altLang="sr-Latn-CS" dirty="0" smtClean="0">
                <a:ea typeface="MS PGothic" charset="-128"/>
              </a:rPr>
              <a:t>Review of</a:t>
            </a:r>
            <a:r>
              <a:rPr lang="en-GB" altLang="sr-Latn-CS" b="1" dirty="0" smtClean="0">
                <a:ea typeface="MS PGothic" charset="-128"/>
              </a:rPr>
              <a:t> </a:t>
            </a:r>
            <a:r>
              <a:rPr lang="en-GB" altLang="sr-Latn-CS" b="1" dirty="0">
                <a:ea typeface="MS PGothic" charset="-128"/>
              </a:rPr>
              <a:t>Objectives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en-GB" sz="2900" dirty="0">
                <a:solidFill>
                  <a:srgbClr val="000000"/>
                </a:solidFill>
                <a:latin typeface="+mn-lt"/>
                <a:ea typeface="MS PGothic" charset="0"/>
                <a:cs typeface="MS PGothic" charset="0"/>
              </a:rPr>
              <a:t>At the end of this session, delegates will be able to:</a:t>
            </a:r>
          </a:p>
          <a:p>
            <a:pPr algn="just">
              <a:spcBef>
                <a:spcPct val="20000"/>
              </a:spcBef>
              <a:buFont typeface="Arial" charset="0"/>
              <a:buChar char="•"/>
              <a:defRPr/>
            </a:pPr>
            <a:r>
              <a:rPr lang="en-GB" sz="2900" dirty="0" smtClean="0">
                <a:solidFill>
                  <a:srgbClr val="000000"/>
                </a:solidFill>
                <a:latin typeface="+mn-lt"/>
              </a:rPr>
              <a:t>Identify methods of validating electronic evidence.</a:t>
            </a:r>
          </a:p>
          <a:p>
            <a:pPr algn="just">
              <a:spcBef>
                <a:spcPct val="20000"/>
              </a:spcBef>
              <a:buFont typeface="Arial" charset="0"/>
              <a:buChar char="•"/>
              <a:defRPr/>
            </a:pPr>
            <a:r>
              <a:rPr lang="en-GB" sz="2900" dirty="0" smtClean="0">
                <a:solidFill>
                  <a:srgbClr val="000000"/>
                </a:solidFill>
                <a:latin typeface="+mn-lt"/>
              </a:rPr>
              <a:t>Review admissibility issues for electronic evidence in the trial process</a:t>
            </a:r>
          </a:p>
          <a:p>
            <a:pPr algn="just">
              <a:spcBef>
                <a:spcPct val="20000"/>
              </a:spcBef>
              <a:buFont typeface="Arial" charset="0"/>
              <a:buChar char="•"/>
              <a:defRPr/>
            </a:pPr>
            <a:r>
              <a:rPr lang="en-GB" sz="2900" dirty="0" smtClean="0">
                <a:solidFill>
                  <a:srgbClr val="000000"/>
                </a:solidFill>
                <a:latin typeface="+mn-lt"/>
              </a:rPr>
              <a:t>Examine and explain has values of electronic </a:t>
            </a:r>
            <a:r>
              <a:rPr lang="en-GB" sz="2900" smtClean="0">
                <a:solidFill>
                  <a:srgbClr val="000000"/>
                </a:solidFill>
                <a:latin typeface="+mn-lt"/>
              </a:rPr>
              <a:t>evidence files</a:t>
            </a:r>
            <a:endParaRPr lang="en-GB" sz="2900" dirty="0" smtClean="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F3B2E02B-E4D0-E543-A71F-9CE09B73DE99}" type="slidenum">
              <a:rPr lang="en-US" altLang="fr-FR" sz="1200">
                <a:solidFill>
                  <a:srgbClr val="898989"/>
                </a:solidFill>
              </a:rPr>
              <a:pPr>
                <a:spcBef>
                  <a:spcPct val="0"/>
                </a:spcBef>
                <a:buFontTx/>
                <a:buNone/>
              </a:pPr>
              <a:t>24</a:t>
            </a:fld>
            <a:endParaRPr lang="en-US" altLang="fr-FR" sz="1200">
              <a:solidFill>
                <a:srgbClr val="898989"/>
              </a:solidFill>
            </a:endParaRPr>
          </a:p>
        </p:txBody>
      </p:sp>
    </p:spTree>
    <p:extLst>
      <p:ext uri="{BB962C8B-B14F-4D97-AF65-F5344CB8AC3E}">
        <p14:creationId xmlns:p14="http://schemas.microsoft.com/office/powerpoint/2010/main" val="167227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010"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1011" name="TextBox 3"/>
          <p:cNvSpPr txBox="1">
            <a:spLocks noChangeArrowheads="1"/>
          </p:cNvSpPr>
          <p:nvPr/>
        </p:nvSpPr>
        <p:spPr bwMode="auto">
          <a:xfrm>
            <a:off x="4595814" y="4500564"/>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eaLnBrk="1" hangingPunct="1">
              <a:spcBef>
                <a:spcPct val="0"/>
              </a:spcBef>
              <a:buFontTx/>
              <a:buNone/>
            </a:pPr>
            <a:r>
              <a:rPr lang="en-GB" altLang="sr-Latn-CS" sz="5400" b="1"/>
              <a:t>Questions</a:t>
            </a:r>
          </a:p>
        </p:txBody>
      </p:sp>
      <p:sp>
        <p:nvSpPr>
          <p:cNvPr id="17101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fld id="{85B6B2C1-DC96-2049-AA3E-84BA029B3B1D}" type="slidenum">
              <a:rPr lang="en-US" altLang="fr-FR" sz="1200">
                <a:solidFill>
                  <a:srgbClr val="898989"/>
                </a:solidFill>
              </a:rPr>
              <a:pPr>
                <a:spcBef>
                  <a:spcPct val="0"/>
                </a:spcBef>
                <a:buFontTx/>
                <a:buNone/>
              </a:pPr>
              <a:t>25</a:t>
            </a:fld>
            <a:endParaRPr lang="en-US" altLang="fr-FR" sz="1200">
              <a:solidFill>
                <a:srgbClr val="898989"/>
              </a:solidFill>
            </a:endParaRPr>
          </a:p>
        </p:txBody>
      </p:sp>
    </p:spTree>
    <p:extLst>
      <p:ext uri="{BB962C8B-B14F-4D97-AF65-F5344CB8AC3E}">
        <p14:creationId xmlns:p14="http://schemas.microsoft.com/office/powerpoint/2010/main" val="1593594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966592" y="661195"/>
            <a:ext cx="8229600" cy="773112"/>
          </a:xfrm>
        </p:spPr>
        <p:txBody>
          <a:bodyPr/>
          <a:lstStyle/>
          <a:p>
            <a:pPr eaLnBrk="1" hangingPunct="1"/>
            <a:r>
              <a:rPr lang="en-GB" altLang="sr-Latn-CS" b="1">
                <a:ea typeface="MS PGothic" charset="-128"/>
              </a:rPr>
              <a:t>Session Objectives</a:t>
            </a:r>
          </a:p>
        </p:txBody>
      </p:sp>
      <p:sp>
        <p:nvSpPr>
          <p:cNvPr id="4" name="Content Placeholder 2"/>
          <p:cNvSpPr txBox="1">
            <a:spLocks/>
          </p:cNvSpPr>
          <p:nvPr/>
        </p:nvSpPr>
        <p:spPr bwMode="auto">
          <a:xfrm>
            <a:off x="1066801" y="1478685"/>
            <a:ext cx="8512175" cy="4833287"/>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a:spcBef>
                <a:spcPct val="20000"/>
              </a:spcBef>
              <a:buFont typeface="Arial" charset="0"/>
              <a:buNone/>
              <a:defRPr/>
            </a:pPr>
            <a:r>
              <a:rPr lang="en-GB" sz="2900" dirty="0">
                <a:solidFill>
                  <a:srgbClr val="000000"/>
                </a:solidFill>
                <a:latin typeface="+mn-lt"/>
                <a:ea typeface="MS PGothic" charset="0"/>
                <a:cs typeface="MS PGothic" charset="0"/>
              </a:rPr>
              <a:t>At the end of this session, delegates will be able to:</a:t>
            </a:r>
          </a:p>
          <a:p>
            <a:pPr algn="just">
              <a:spcBef>
                <a:spcPct val="20000"/>
              </a:spcBef>
              <a:buFont typeface="Arial" charset="0"/>
              <a:buChar char="•"/>
              <a:defRPr/>
            </a:pPr>
            <a:r>
              <a:rPr lang="en-GB" sz="2900" dirty="0" smtClean="0">
                <a:solidFill>
                  <a:srgbClr val="000000"/>
                </a:solidFill>
                <a:latin typeface="+mn-lt"/>
              </a:rPr>
              <a:t>Identify methods of validating electronic evidence.</a:t>
            </a:r>
          </a:p>
          <a:p>
            <a:pPr algn="just">
              <a:spcBef>
                <a:spcPct val="20000"/>
              </a:spcBef>
              <a:buFont typeface="Arial" charset="0"/>
              <a:buChar char="•"/>
              <a:defRPr/>
            </a:pPr>
            <a:r>
              <a:rPr lang="en-GB" sz="2900" dirty="0" smtClean="0">
                <a:solidFill>
                  <a:srgbClr val="000000"/>
                </a:solidFill>
                <a:latin typeface="+mn-lt"/>
              </a:rPr>
              <a:t>Review admissibility issues for electronic evidence in the trial process</a:t>
            </a:r>
          </a:p>
          <a:p>
            <a:pPr algn="just">
              <a:spcBef>
                <a:spcPct val="20000"/>
              </a:spcBef>
              <a:buFont typeface="Arial" charset="0"/>
              <a:buChar char="•"/>
              <a:defRPr/>
            </a:pPr>
            <a:r>
              <a:rPr lang="en-GB" sz="2900" dirty="0" smtClean="0">
                <a:solidFill>
                  <a:srgbClr val="000000"/>
                </a:solidFill>
                <a:latin typeface="+mn-lt"/>
              </a:rPr>
              <a:t>Examine and explain has values of electronic evidence files</a:t>
            </a:r>
          </a:p>
          <a:p>
            <a:pPr algn="just">
              <a:spcBef>
                <a:spcPct val="20000"/>
              </a:spcBef>
              <a:buFont typeface="Arial" charset="0"/>
              <a:buChar char="•"/>
              <a:defRPr/>
            </a:pPr>
            <a:endParaRPr lang="en-GB" sz="2900" dirty="0" smtClean="0">
              <a:solidFill>
                <a:srgbClr val="000000"/>
              </a:solidFill>
              <a:latin typeface="+mn-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charset="0"/>
                <a:ea typeface="MS PGothic" charset="-128"/>
              </a:defRPr>
            </a:lvl1pPr>
            <a:lvl2pPr marL="742950" indent="-285750">
              <a:spcBef>
                <a:spcPct val="20000"/>
              </a:spcBef>
              <a:buFont typeface="Arial" charset="0"/>
              <a:buChar char="–"/>
              <a:defRPr sz="2800">
                <a:solidFill>
                  <a:schemeClr val="tx1"/>
                </a:solidFill>
                <a:latin typeface="Calibri" charset="0"/>
                <a:ea typeface="MS PGothic" charset="-128"/>
              </a:defRPr>
            </a:lvl2pPr>
            <a:lvl3pPr marL="1143000" indent="-228600">
              <a:spcBef>
                <a:spcPct val="20000"/>
              </a:spcBef>
              <a:buFont typeface="Arial" charset="0"/>
              <a:buChar char="•"/>
              <a:defRPr sz="2400">
                <a:solidFill>
                  <a:schemeClr val="tx1"/>
                </a:solidFill>
                <a:latin typeface="Calibri" charset="0"/>
                <a:ea typeface="MS PGothic" charset="-128"/>
              </a:defRPr>
            </a:lvl3pPr>
            <a:lvl4pPr marL="1600200" indent="-228600">
              <a:spcBef>
                <a:spcPct val="20000"/>
              </a:spcBef>
              <a:buFont typeface="Arial" charset="0"/>
              <a:buChar char="–"/>
              <a:defRPr sz="2000">
                <a:solidFill>
                  <a:schemeClr val="tx1"/>
                </a:solidFill>
                <a:latin typeface="Calibri" charset="0"/>
                <a:ea typeface="MS PGothic" charset="-128"/>
              </a:defRPr>
            </a:lvl4pPr>
            <a:lvl5pPr marL="2057400" indent="-228600">
              <a:spcBef>
                <a:spcPct val="20000"/>
              </a:spcBef>
              <a:buFont typeface="Arial" charset="0"/>
              <a:buChar char="»"/>
              <a:defRPr sz="2000">
                <a:solidFill>
                  <a:schemeClr val="tx1"/>
                </a:solidFill>
                <a:latin typeface="Calibri" charset="0"/>
                <a:ea typeface="MS PGothic"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charset="0"/>
                <a:ea typeface="MS PGothic" charset="-128"/>
              </a:defRPr>
            </a:lvl9pPr>
          </a:lstStyle>
          <a:p>
            <a:pPr>
              <a:spcBef>
                <a:spcPct val="0"/>
              </a:spcBef>
              <a:buFontTx/>
              <a:buNone/>
            </a:pPr>
            <a:r>
              <a:rPr lang="en-US" altLang="fr-FR" sz="1200">
                <a:solidFill>
                  <a:srgbClr val="898989"/>
                </a:solidFill>
              </a:rPr>
              <a:t>!</a:t>
            </a:r>
            <a:fld id="{F3B2E02B-E4D0-E543-A71F-9CE09B73DE99}" type="slidenum">
              <a:rPr lang="en-US" altLang="fr-FR" sz="1200">
                <a:solidFill>
                  <a:srgbClr val="898989"/>
                </a:solidFill>
              </a:rPr>
              <a:pPr>
                <a:spcBef>
                  <a:spcPct val="0"/>
                </a:spcBef>
                <a:buFontTx/>
                <a:buNone/>
              </a:pPr>
              <a:t>3</a:t>
            </a:fld>
            <a:endParaRPr lang="en-US" altLang="fr-FR" sz="1200">
              <a:solidFill>
                <a:srgbClr val="898989"/>
              </a:solidFill>
            </a:endParaRPr>
          </a:p>
        </p:txBody>
      </p:sp>
    </p:spTree>
    <p:extLst>
      <p:ext uri="{BB962C8B-B14F-4D97-AF65-F5344CB8AC3E}">
        <p14:creationId xmlns:p14="http://schemas.microsoft.com/office/powerpoint/2010/main" val="36218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Electronic Evidence</a:t>
            </a:r>
            <a:endParaRPr lang="en-US" b="1" dirty="0">
              <a:latin typeface="+mn-lt"/>
            </a:endParaRPr>
          </a:p>
        </p:txBody>
      </p:sp>
      <p:sp>
        <p:nvSpPr>
          <p:cNvPr id="3" name="Content Placeholder 2"/>
          <p:cNvSpPr>
            <a:spLocks noGrp="1"/>
          </p:cNvSpPr>
          <p:nvPr>
            <p:ph idx="1"/>
          </p:nvPr>
        </p:nvSpPr>
        <p:spPr>
          <a:xfrm>
            <a:off x="732322" y="1523199"/>
            <a:ext cx="8229600" cy="4907038"/>
          </a:xfrm>
        </p:spPr>
        <p:txBody>
          <a:bodyPr>
            <a:normAutofit/>
          </a:bodyPr>
          <a:lstStyle/>
          <a:p>
            <a:pPr marL="90488" indent="0" algn="just">
              <a:buNone/>
            </a:pPr>
            <a:r>
              <a:rPr lang="en-US" dirty="0" smtClean="0"/>
              <a:t>There is no internationally accepted definition of electronic evidence. However, in all countries there are regulations containing precepts which, in some way, refer to </a:t>
            </a:r>
            <a:r>
              <a:rPr lang="en-US" i="1" dirty="0" smtClean="0"/>
              <a:t>electronic evidence. </a:t>
            </a:r>
            <a:endParaRPr lang="en-US" dirty="0" smtClean="0"/>
          </a:p>
          <a:p>
            <a:pPr marL="90488" indent="0" algn="just">
              <a:buNone/>
            </a:pPr>
            <a:endParaRPr lang="en-US" dirty="0" smtClean="0"/>
          </a:p>
          <a:p>
            <a:pPr marL="90488" indent="0" algn="just">
              <a:buNone/>
            </a:pPr>
            <a:r>
              <a:rPr lang="en-US" dirty="0" smtClean="0"/>
              <a:t>The “definition” in the Council of Europe  </a:t>
            </a:r>
            <a:r>
              <a:rPr lang="en-US" dirty="0"/>
              <a:t>G</a:t>
            </a:r>
            <a:r>
              <a:rPr lang="en-US" dirty="0" smtClean="0"/>
              <a:t>uide is:</a:t>
            </a:r>
          </a:p>
          <a:p>
            <a:pPr marL="0" indent="0" algn="just">
              <a:buNone/>
            </a:pPr>
            <a:r>
              <a:rPr lang="en-US" b="1" i="1" dirty="0" smtClean="0"/>
              <a:t>“Any </a:t>
            </a:r>
            <a:r>
              <a:rPr lang="en-US" b="1" i="1" dirty="0"/>
              <a:t>information generated, stored or transmitted in digital form that may later </a:t>
            </a:r>
            <a:r>
              <a:rPr lang="en-US" b="1" i="1" dirty="0" smtClean="0"/>
              <a:t>be needed </a:t>
            </a:r>
            <a:r>
              <a:rPr lang="en-US" b="1" i="1" dirty="0"/>
              <a:t>to prove or disprove a fact disputed in legal </a:t>
            </a:r>
            <a:r>
              <a:rPr lang="en-US" b="1" i="1" dirty="0" smtClean="0"/>
              <a:t>proceedings”.</a:t>
            </a:r>
            <a:endParaRPr lang="en-US" b="1" i="1" dirty="0"/>
          </a:p>
          <a:p>
            <a:pPr marL="90488" indent="0" algn="just">
              <a:buNone/>
            </a:pPr>
            <a:endParaRPr lang="en-US" dirty="0"/>
          </a:p>
        </p:txBody>
      </p:sp>
    </p:spTree>
    <p:extLst>
      <p:ext uri="{BB962C8B-B14F-4D97-AF65-F5344CB8AC3E}">
        <p14:creationId xmlns:p14="http://schemas.microsoft.com/office/powerpoint/2010/main" val="626039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mn-lt"/>
              </a:rPr>
              <a:t>Unique Characteristics</a:t>
            </a:r>
            <a:endParaRPr lang="en-US" b="1" dirty="0">
              <a:latin typeface="+mn-lt"/>
            </a:endParaRPr>
          </a:p>
        </p:txBody>
      </p:sp>
      <p:sp>
        <p:nvSpPr>
          <p:cNvPr id="3" name="Content Placeholder 2"/>
          <p:cNvSpPr>
            <a:spLocks noGrp="1"/>
          </p:cNvSpPr>
          <p:nvPr>
            <p:ph idx="1"/>
          </p:nvPr>
        </p:nvSpPr>
        <p:spPr/>
        <p:txBody>
          <a:bodyPr/>
          <a:lstStyle/>
          <a:p>
            <a:pPr algn="just"/>
            <a:r>
              <a:rPr lang="en-US" smtClean="0"/>
              <a:t>It is invisible to the untrained eye</a:t>
            </a:r>
          </a:p>
          <a:p>
            <a:pPr algn="just"/>
            <a:r>
              <a:rPr lang="en-US" smtClean="0"/>
              <a:t>It may need to be interpreted by a specialist</a:t>
            </a:r>
          </a:p>
          <a:p>
            <a:pPr algn="just"/>
            <a:r>
              <a:rPr lang="en-US" smtClean="0"/>
              <a:t>It is highly volatile</a:t>
            </a:r>
          </a:p>
          <a:p>
            <a:pPr algn="just"/>
            <a:r>
              <a:rPr lang="en-US" smtClean="0"/>
              <a:t>It may be altered or destroyed through normal use</a:t>
            </a:r>
          </a:p>
          <a:p>
            <a:pPr algn="just"/>
            <a:r>
              <a:rPr lang="en-US" smtClean="0"/>
              <a:t>It may be copied without limits</a:t>
            </a:r>
          </a:p>
          <a:p>
            <a:pPr marL="0" indent="0" algn="just">
              <a:buNone/>
            </a:pPr>
            <a:endParaRPr lang="en-US"/>
          </a:p>
        </p:txBody>
      </p:sp>
    </p:spTree>
    <p:extLst>
      <p:ext uri="{BB962C8B-B14F-4D97-AF65-F5344CB8AC3E}">
        <p14:creationId xmlns:p14="http://schemas.microsoft.com/office/powerpoint/2010/main" val="2914631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smtClean="0">
                <a:latin typeface="+mn-lt"/>
              </a:rPr>
              <a:t>A Deeper </a:t>
            </a:r>
            <a:r>
              <a:rPr lang="en-GB" b="1" dirty="0">
                <a:latin typeface="+mn-lt"/>
              </a:rPr>
              <a:t>L</a:t>
            </a:r>
            <a:r>
              <a:rPr lang="en-GB" b="1" smtClean="0">
                <a:latin typeface="+mn-lt"/>
              </a:rPr>
              <a:t>ook </a:t>
            </a:r>
            <a:r>
              <a:rPr lang="en-GB" b="1" dirty="0" smtClean="0">
                <a:latin typeface="+mn-lt"/>
              </a:rPr>
              <a:t>at EE Considerations</a:t>
            </a:r>
            <a:endParaRPr lang="en-GB" b="1" dirty="0">
              <a:latin typeface="+mn-lt"/>
            </a:endParaRPr>
          </a:p>
        </p:txBody>
      </p:sp>
      <p:sp>
        <p:nvSpPr>
          <p:cNvPr id="3" name="Content Placeholder 2"/>
          <p:cNvSpPr>
            <a:spLocks noGrp="1"/>
          </p:cNvSpPr>
          <p:nvPr>
            <p:ph idx="1"/>
          </p:nvPr>
        </p:nvSpPr>
        <p:spPr/>
        <p:txBody>
          <a:bodyPr>
            <a:normAutofit lnSpcReduction="10000"/>
          </a:bodyPr>
          <a:lstStyle/>
          <a:p>
            <a:r>
              <a:rPr lang="en-US" dirty="0"/>
              <a:t>Handling by specialists </a:t>
            </a:r>
          </a:p>
          <a:p>
            <a:r>
              <a:rPr lang="en-US" dirty="0"/>
              <a:t>Rapid evolution of electronic evidence sources</a:t>
            </a:r>
            <a:r>
              <a:rPr lang="en-GB" dirty="0"/>
              <a:t> </a:t>
            </a:r>
          </a:p>
          <a:p>
            <a:r>
              <a:rPr lang="en-US" dirty="0"/>
              <a:t>Use of proper procedures, techniques and tools</a:t>
            </a:r>
            <a:endParaRPr lang="en-GB" dirty="0"/>
          </a:p>
          <a:p>
            <a:r>
              <a:rPr lang="en-US" dirty="0"/>
              <a:t>Admissibility</a:t>
            </a:r>
            <a:r>
              <a:rPr lang="en-GB" dirty="0"/>
              <a:t> </a:t>
            </a:r>
          </a:p>
          <a:p>
            <a:r>
              <a:rPr lang="en-US" dirty="0"/>
              <a:t>Authenticity</a:t>
            </a:r>
            <a:r>
              <a:rPr lang="en-GB" dirty="0"/>
              <a:t> </a:t>
            </a:r>
          </a:p>
          <a:p>
            <a:r>
              <a:rPr lang="en-US" dirty="0"/>
              <a:t>Completeness</a:t>
            </a:r>
            <a:r>
              <a:rPr lang="en-GB" dirty="0"/>
              <a:t> </a:t>
            </a:r>
          </a:p>
          <a:p>
            <a:r>
              <a:rPr lang="en-US" dirty="0"/>
              <a:t>Reliability</a:t>
            </a:r>
          </a:p>
          <a:p>
            <a:r>
              <a:rPr lang="en-US" dirty="0"/>
              <a:t>Believability</a:t>
            </a:r>
            <a:r>
              <a:rPr lang="en-GB" dirty="0"/>
              <a:t> </a:t>
            </a:r>
          </a:p>
          <a:p>
            <a:r>
              <a:rPr lang="en-US" dirty="0"/>
              <a:t>Proportionality</a:t>
            </a:r>
            <a:r>
              <a:rPr lang="en-GB" dirty="0"/>
              <a:t> </a:t>
            </a:r>
            <a:endParaRPr lang="en-US" dirty="0"/>
          </a:p>
        </p:txBody>
      </p:sp>
    </p:spTree>
    <p:extLst>
      <p:ext uri="{BB962C8B-B14F-4D97-AF65-F5344CB8AC3E}">
        <p14:creationId xmlns:p14="http://schemas.microsoft.com/office/powerpoint/2010/main" val="1206683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latin typeface="+mn-lt"/>
              </a:rPr>
              <a:t>Handling </a:t>
            </a:r>
            <a:r>
              <a:rPr lang="en-GB" b="1" smtClean="0">
                <a:latin typeface="+mn-lt"/>
              </a:rPr>
              <a:t>by Specialists</a:t>
            </a:r>
            <a:endParaRPr lang="en-GB" b="1">
              <a:latin typeface="+mn-lt"/>
            </a:endParaRPr>
          </a:p>
        </p:txBody>
      </p:sp>
      <p:sp>
        <p:nvSpPr>
          <p:cNvPr id="3" name="Content Placeholder 2"/>
          <p:cNvSpPr>
            <a:spLocks noGrp="1"/>
          </p:cNvSpPr>
          <p:nvPr>
            <p:ph idx="1"/>
          </p:nvPr>
        </p:nvSpPr>
        <p:spPr/>
        <p:txBody>
          <a:bodyPr>
            <a:normAutofit fontScale="92500"/>
          </a:bodyPr>
          <a:lstStyle/>
          <a:p>
            <a:pPr algn="just"/>
            <a:r>
              <a:rPr lang="en-GB" dirty="0" smtClean="0"/>
              <a:t>Not all electronic evidence has to be introduced by a court validated “expert.</a:t>
            </a:r>
          </a:p>
          <a:p>
            <a:pPr algn="just"/>
            <a:r>
              <a:rPr lang="en-GB" dirty="0" smtClean="0"/>
              <a:t>Factual evidence may be introduced by any witness that follows the correct procedures and complies with legislation</a:t>
            </a:r>
          </a:p>
          <a:p>
            <a:pPr algn="just"/>
            <a:r>
              <a:rPr lang="en-US" dirty="0"/>
              <a:t>Each electronic device has specific characteristics, so specific procedures must be strictly followed to access its memory where electronic evidence could be stored. In the case of electronic evidence, one of the most prominent risks is the unintentional modification of part of the evidence. This could raise doubts about the specific changes, and whether the incriminating or exonerating evidence has been tampered with, which could in turn raise admissibility problems in Court.</a:t>
            </a:r>
            <a:endParaRPr lang="en-GB" dirty="0"/>
          </a:p>
          <a:p>
            <a:endParaRPr lang="en-GB" dirty="0" smtClean="0"/>
          </a:p>
        </p:txBody>
      </p:sp>
    </p:spTree>
    <p:extLst>
      <p:ext uri="{BB962C8B-B14F-4D97-AF65-F5344CB8AC3E}">
        <p14:creationId xmlns:p14="http://schemas.microsoft.com/office/powerpoint/2010/main" val="727586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Rapid evolution of EE Sources</a:t>
            </a:r>
            <a:endParaRPr lang="en-GB" dirty="0"/>
          </a:p>
        </p:txBody>
      </p:sp>
      <p:sp>
        <p:nvSpPr>
          <p:cNvPr id="3" name="Content Placeholder 2"/>
          <p:cNvSpPr>
            <a:spLocks noGrp="1"/>
          </p:cNvSpPr>
          <p:nvPr>
            <p:ph idx="1"/>
          </p:nvPr>
        </p:nvSpPr>
        <p:spPr>
          <a:xfrm>
            <a:off x="838200" y="1825625"/>
            <a:ext cx="10515600" cy="4661802"/>
          </a:xfrm>
        </p:spPr>
        <p:txBody>
          <a:bodyPr>
            <a:normAutofit/>
          </a:bodyPr>
          <a:lstStyle/>
          <a:p>
            <a:pPr algn="just"/>
            <a:r>
              <a:rPr lang="en-US" dirty="0" smtClean="0"/>
              <a:t>Electronic evidence sources change rapidly, not only from the technical perspective but also legislative challenges such as collecting evidence form the cloud. </a:t>
            </a:r>
          </a:p>
          <a:p>
            <a:pPr algn="just"/>
            <a:r>
              <a:rPr lang="en-US" dirty="0" smtClean="0"/>
              <a:t>New </a:t>
            </a:r>
            <a:r>
              <a:rPr lang="en-US" dirty="0"/>
              <a:t>technologies develop very quickly and there is a need for constant update not only of the </a:t>
            </a:r>
            <a:r>
              <a:rPr lang="en-US" dirty="0" smtClean="0"/>
              <a:t>knowledge of new </a:t>
            </a:r>
            <a:r>
              <a:rPr lang="en-US" dirty="0"/>
              <a:t>technologies </a:t>
            </a:r>
            <a:r>
              <a:rPr lang="en-US" dirty="0" smtClean="0"/>
              <a:t>themselves, </a:t>
            </a:r>
            <a:r>
              <a:rPr lang="en-US" dirty="0"/>
              <a:t>but also of the procedures and techniques that have to be applied in order to </a:t>
            </a:r>
            <a:r>
              <a:rPr lang="en-US" dirty="0" smtClean="0"/>
              <a:t>seize </a:t>
            </a:r>
            <a:r>
              <a:rPr lang="en-US" dirty="0"/>
              <a:t>their content and analyse it</a:t>
            </a:r>
            <a:r>
              <a:rPr lang="en-US" dirty="0" smtClean="0"/>
              <a:t>.  These procedures will differ according to the source of the evidence. For example, dealing with mobile technologies has different procedures than for hard disk recovery.</a:t>
            </a:r>
            <a:endParaRPr lang="en-GB" dirty="0"/>
          </a:p>
          <a:p>
            <a:pPr algn="just"/>
            <a:endParaRPr lang="en-GB" dirty="0"/>
          </a:p>
        </p:txBody>
      </p:sp>
    </p:spTree>
    <p:extLst>
      <p:ext uri="{BB962C8B-B14F-4D97-AF65-F5344CB8AC3E}">
        <p14:creationId xmlns:p14="http://schemas.microsoft.com/office/powerpoint/2010/main" val="1666170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183755" cy="1325563"/>
          </a:xfrm>
        </p:spPr>
        <p:txBody>
          <a:bodyPr/>
          <a:lstStyle/>
          <a:p>
            <a:r>
              <a:rPr lang="en-US" dirty="0"/>
              <a:t>Use </a:t>
            </a:r>
            <a:r>
              <a:rPr lang="en-US" smtClean="0"/>
              <a:t>of Correct Procedures</a:t>
            </a:r>
            <a:r>
              <a:rPr lang="en-US" dirty="0"/>
              <a:t>, </a:t>
            </a:r>
            <a:r>
              <a:rPr lang="en-US" dirty="0" smtClean="0"/>
              <a:t>Processes </a:t>
            </a:r>
            <a:r>
              <a:rPr lang="en-US" dirty="0"/>
              <a:t>and </a:t>
            </a:r>
            <a:r>
              <a:rPr lang="en-US" dirty="0" smtClean="0"/>
              <a:t>Tools</a:t>
            </a:r>
            <a:endParaRPr lang="en-GB" dirty="0"/>
          </a:p>
        </p:txBody>
      </p:sp>
      <p:sp>
        <p:nvSpPr>
          <p:cNvPr id="3" name="Content Placeholder 2"/>
          <p:cNvSpPr>
            <a:spLocks noGrp="1"/>
          </p:cNvSpPr>
          <p:nvPr>
            <p:ph idx="1"/>
          </p:nvPr>
        </p:nvSpPr>
        <p:spPr>
          <a:xfrm>
            <a:off x="838200" y="1825624"/>
            <a:ext cx="10515600" cy="4815807"/>
          </a:xfrm>
        </p:spPr>
        <p:txBody>
          <a:bodyPr/>
          <a:lstStyle/>
          <a:p>
            <a:pPr algn="just"/>
            <a:r>
              <a:rPr lang="en-US" dirty="0" smtClean="0"/>
              <a:t>As </a:t>
            </a:r>
            <a:r>
              <a:rPr lang="en-US" dirty="0"/>
              <a:t>in more traditional forensic disciplines, digital forensic specialists require, besides the specialist knowledge, specific tools to undertake their job properly, such as to capture all original information from advice. It is imperative that adequate techniques and tools are used, and that procedures are traceable and repeatable by other specialists, so that the captured information is of evidentiary value</a:t>
            </a:r>
            <a:r>
              <a:rPr lang="en-US" dirty="0" smtClean="0"/>
              <a:t>.</a:t>
            </a:r>
          </a:p>
          <a:p>
            <a:pPr algn="just"/>
            <a:r>
              <a:rPr lang="en-US" dirty="0" smtClean="0"/>
              <a:t>When electronic/digital evidence is produced in court, witnesses should provide sufficient information to the court, to allow a correct assessment of the admissibility of that evidence.</a:t>
            </a:r>
          </a:p>
          <a:p>
            <a:pPr algn="just"/>
            <a:r>
              <a:rPr lang="en-US" dirty="0" smtClean="0"/>
              <a:t>Judges should not shy away from questioning techniques used in collecting, acquiring and presenting the evidence. </a:t>
            </a:r>
            <a:endParaRPr lang="en-GB" dirty="0"/>
          </a:p>
          <a:p>
            <a:pPr algn="just"/>
            <a:endParaRPr lang="en-GB" dirty="0"/>
          </a:p>
        </p:txBody>
      </p:sp>
    </p:spTree>
    <p:extLst>
      <p:ext uri="{BB962C8B-B14F-4D97-AF65-F5344CB8AC3E}">
        <p14:creationId xmlns:p14="http://schemas.microsoft.com/office/powerpoint/2010/main" val="202807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3955</TotalTime>
  <Words>2490</Words>
  <Application>Microsoft Macintosh PowerPoint</Application>
  <PresentationFormat>Widescreen</PresentationFormat>
  <Paragraphs>197</Paragraphs>
  <Slides>25</Slides>
  <Notes>24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Calibri</vt:lpstr>
      <vt:lpstr>Mangal</vt:lpstr>
      <vt:lpstr>MS PGothic</vt:lpstr>
      <vt:lpstr>ＭＳ Ｐゴシック</vt:lpstr>
      <vt:lpstr>Arial</vt:lpstr>
      <vt:lpstr>Office Theme</vt:lpstr>
      <vt:lpstr>Advanced Cybercrime Training for Judges and Prosecutors  </vt:lpstr>
      <vt:lpstr>Agenda</vt:lpstr>
      <vt:lpstr>Session Objectives</vt:lpstr>
      <vt:lpstr>Electronic Evidence</vt:lpstr>
      <vt:lpstr>Unique Characteristics</vt:lpstr>
      <vt:lpstr>A Deeper Look at EE Considerations</vt:lpstr>
      <vt:lpstr>Handling by Specialists</vt:lpstr>
      <vt:lpstr>Rapid evolution of EE Sources</vt:lpstr>
      <vt:lpstr>Use of Correct Procedures, Processes and Tools</vt:lpstr>
      <vt:lpstr>Admissibility Considerations </vt:lpstr>
      <vt:lpstr>Admissibility Considerations</vt:lpstr>
      <vt:lpstr>Relevant Documents</vt:lpstr>
      <vt:lpstr>COE Publications</vt:lpstr>
      <vt:lpstr>Delegate Experience</vt:lpstr>
      <vt:lpstr>Case Investigation Evidence</vt:lpstr>
      <vt:lpstr>Case Investigation Evidence</vt:lpstr>
      <vt:lpstr>Exercise</vt:lpstr>
      <vt:lpstr>PowerPoint Presentation</vt:lpstr>
      <vt:lpstr>MD5 hash of file mail11.doc</vt:lpstr>
      <vt:lpstr>PowerPoint Presentation</vt:lpstr>
      <vt:lpstr>MD5 hash of 11th Mail (hash).doc</vt:lpstr>
      <vt:lpstr>Or Looked at Another Way</vt:lpstr>
      <vt:lpstr>What Does This Mean?</vt:lpstr>
      <vt:lpstr>Review of Objectives</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Cybercrime Training for Judges and Prosecutors</dc:title>
  <dc:creator>Jones, Nigel (nigel.jones@canterbury.ac.uk)</dc:creator>
  <cp:lastModifiedBy>Jones, Nigel (nigel.jones@canterbury.ac.uk)</cp:lastModifiedBy>
  <cp:revision>36</cp:revision>
  <dcterms:created xsi:type="dcterms:W3CDTF">2017-10-07T06:38:06Z</dcterms:created>
  <dcterms:modified xsi:type="dcterms:W3CDTF">2017-10-30T07:49:14Z</dcterms:modified>
</cp:coreProperties>
</file>